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6" r:id="rId3"/>
    <p:sldMasterId id="2147483688" r:id="rId4"/>
  </p:sldMasterIdLst>
  <p:notesMasterIdLst>
    <p:notesMasterId r:id="rId20"/>
  </p:notesMasterIdLst>
  <p:handoutMasterIdLst>
    <p:handoutMasterId r:id="rId21"/>
  </p:handoutMasterIdLst>
  <p:sldIdLst>
    <p:sldId id="280" r:id="rId5"/>
    <p:sldId id="281" r:id="rId6"/>
    <p:sldId id="282" r:id="rId7"/>
    <p:sldId id="283" r:id="rId8"/>
    <p:sldId id="284" r:id="rId9"/>
    <p:sldId id="290" r:id="rId10"/>
    <p:sldId id="295" r:id="rId11"/>
    <p:sldId id="296" r:id="rId12"/>
    <p:sldId id="300" r:id="rId13"/>
    <p:sldId id="297" r:id="rId14"/>
    <p:sldId id="301" r:id="rId15"/>
    <p:sldId id="302" r:id="rId16"/>
    <p:sldId id="289" r:id="rId17"/>
    <p:sldId id="294" r:id="rId18"/>
    <p:sldId id="29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33CC"/>
    <a:srgbClr val="FFBA75"/>
    <a:srgbClr val="2D5FFF"/>
    <a:srgbClr val="003399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8" autoAdjust="0"/>
    <p:restoredTop sz="94751" autoAdjust="0"/>
  </p:normalViewPr>
  <p:slideViewPr>
    <p:cSldViewPr>
      <p:cViewPr varScale="1">
        <p:scale>
          <a:sx n="86" d="100"/>
          <a:sy n="86" d="100"/>
        </p:scale>
        <p:origin x="1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792130E6-A58F-4917-9E72-20D002FAA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30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E374217B-BF1A-40BE-8CDA-528932B20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37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C09E7-43C5-414D-889C-489D2319A01A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143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C42F7-70A6-433E-9AC9-03A4F61215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3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74217B-BF1A-40BE-8CDA-528932B2056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7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887AC89E-3A95-4DFA-907F-CB9043FD58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4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C15F7-99A8-42B0-8FCD-6B14048E74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9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E2AB3-E4DE-4C98-B8BF-4D7F5E162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8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15C18-C8C4-4D55-905D-2FED55421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07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A7D8-1125-4DBF-A42F-9EE9B36845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498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04D68-BF2D-4E23-9BCA-C6F1C19FC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48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85EBD-1F79-4F38-94FA-D71246B936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6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7459F-D5FD-449D-9D69-88F98FB9A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9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62C3E-775F-4B5A-9585-595008BAF3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4FF97-A634-421A-9D6A-FD9E846A9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4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C4EC3-C162-42A0-8725-38EAE078B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3891-1628-4F50-AB43-9CBA9D210B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D814-2F9E-4EEF-9FBB-2990A3C7AF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2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589DD-3EEA-4EBB-98E1-41650F3B9D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8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8C89D88C-F79D-495D-BEA7-7170AD42DC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5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BDB51AE0-2FBC-4401-9EAA-C25ABB9B11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2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BDB51AE0-2FBC-4401-9EAA-C25ABB9B11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0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BDB51AE0-2FBC-4401-9EAA-C25ABB9B11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3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days.pravoslavie.ru/Images/ii134&amp;75.htm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sofiyskiy-sobor.polnaya.info/images/sofiyskiy_sobor_6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start.ru/images/database/921/92156/oMTFfNF8zMjVfMV9yLmpwZw==.jpg" TargetMode="External"/><Relationship Id="rId5" Type="http://schemas.openxmlformats.org/officeDocument/2006/relationships/hyperlink" Target="https://upload.wikimedia.org/wikipedia/commons/thumb/9/93/Alexandria_serbskaya.jpg/300px-Alexandria_serbskaya.jpg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://dic.academic.ru/pictures/wiki/files/65/Alexandria_serbskaya.jpg" TargetMode="Externa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old-rus.narod.ru/pict/pic2.jpg" TargetMode="External"/><Relationship Id="rId7" Type="http://schemas.openxmlformats.org/officeDocument/2006/relationships/hyperlink" Target="https://upload.wikimedia.org/wikipedia/commons/4/42/VasnecovA_VMoskovskom.jpg" TargetMode="External"/><Relationship Id="rId12" Type="http://schemas.openxmlformats.org/officeDocument/2006/relationships/image" Target="../media/image23.jpeg"/><Relationship Id="rId2" Type="http://schemas.openxmlformats.org/officeDocument/2006/relationships/hyperlink" Target="http://files.smallbay.ru/images8/mucha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on-art.info/masterpiece.php?lng=ru&amp;mst_id=449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s://www.runivers.ru/upload/iblock/078/M.%2064.jpg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dic.academic.ru/dic.nsf/ruwiki/1141071" TargetMode="Externa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dic.academic.ru/dic.nsf/ruwiki/35740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i.imgur.com/mUKng7p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1.nnm.me/a/e/b/d/a/8bc09e828ede0d6dddd5c3a7998_prev.jpg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cs10191.vk.me/u126085689/-14/x_0bf77c34.jpg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otvet.imgsmail.ru/download/108615656_62201907528a45baf8f35b05509815c3_800.jpg" TargetMode="External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18285" y="836712"/>
            <a:ext cx="7631112" cy="2403698"/>
          </a:xfrm>
          <a:noFill/>
          <a:ln w="57150" cmpd="thickThin">
            <a:solidFill>
              <a:srgbClr val="A50021"/>
            </a:solidFill>
          </a:ln>
        </p:spPr>
        <p:txBody>
          <a:bodyPr/>
          <a:lstStyle/>
          <a:p>
            <a:pPr eaLnBrk="1" hangingPunct="1"/>
            <a:r>
              <a:rPr lang="hu-HU" sz="4600" b="1" i="1" dirty="0" smtClean="0">
                <a:solidFill>
                  <a:srgbClr val="990000"/>
                </a:solidFill>
              </a:rPr>
              <a:t>A tradicionalista</a:t>
            </a:r>
            <a:r>
              <a:rPr lang="ru-RU" sz="4600" b="1" i="1" dirty="0" smtClean="0">
                <a:solidFill>
                  <a:srgbClr val="990000"/>
                </a:solidFill>
              </a:rPr>
              <a:t> </a:t>
            </a:r>
            <a:r>
              <a:rPr lang="hu-HU" sz="4600" b="1" i="1" dirty="0" smtClean="0">
                <a:solidFill>
                  <a:srgbClr val="990000"/>
                </a:solidFill>
              </a:rPr>
              <a:t>(normatív) szemlélet</a:t>
            </a:r>
            <a:r>
              <a:rPr lang="ru-RU" sz="4600" b="1" i="1" dirty="0" smtClean="0">
                <a:solidFill>
                  <a:srgbClr val="990000"/>
                </a:solidFill>
              </a:rPr>
              <a:t> </a:t>
            </a:r>
            <a:r>
              <a:rPr lang="hu-HU" sz="4600" b="1" i="1" dirty="0" smtClean="0">
                <a:solidFill>
                  <a:srgbClr val="990000"/>
                </a:solidFill>
              </a:rPr>
              <a:t>korszaka</a:t>
            </a:r>
            <a:r>
              <a:rPr lang="ru-RU" sz="4600" b="1" i="1" dirty="0" smtClean="0">
                <a:solidFill>
                  <a:srgbClr val="990000"/>
                </a:solidFill>
              </a:rPr>
              <a:t/>
            </a:r>
            <a:br>
              <a:rPr lang="ru-RU" sz="4600" b="1" i="1" dirty="0" smtClean="0">
                <a:solidFill>
                  <a:srgbClr val="990000"/>
                </a:solidFill>
              </a:rPr>
            </a:br>
            <a:r>
              <a:rPr lang="hu-HU" sz="4600" b="1" i="1" dirty="0" smtClean="0">
                <a:solidFill>
                  <a:srgbClr val="990000"/>
                </a:solidFill>
              </a:rPr>
              <a:t>az orosz irodalomban 1.</a:t>
            </a:r>
            <a:endParaRPr lang="en-US" sz="4600" b="1" i="1" dirty="0" smtClean="0">
              <a:solidFill>
                <a:srgbClr val="990000"/>
              </a:solidFill>
            </a:endParaRP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25441" y="4149080"/>
            <a:ext cx="7416800" cy="1847056"/>
          </a:xfrm>
          <a:noFill/>
          <a:ln w="57150" cmpd="thinThick">
            <a:solidFill>
              <a:srgbClr val="A5002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990000"/>
                </a:solidFill>
              </a:rPr>
              <a:t>Эпоха традиционалистского</a:t>
            </a:r>
            <a:br>
              <a:rPr lang="ru-RU" b="1" i="1" dirty="0" smtClean="0">
                <a:solidFill>
                  <a:srgbClr val="990000"/>
                </a:solidFill>
              </a:rPr>
            </a:br>
            <a:r>
              <a:rPr lang="ru-RU" b="1" i="1" dirty="0" smtClean="0">
                <a:solidFill>
                  <a:srgbClr val="990000"/>
                </a:solidFill>
              </a:rPr>
              <a:t>(нормативного) художественного сознания в русской литературе 1.</a:t>
            </a:r>
            <a:endParaRPr lang="en-US" b="1" i="1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08934" y="102022"/>
            <a:ext cx="6345309" cy="1814810"/>
          </a:xfrm>
        </p:spPr>
        <p:txBody>
          <a:bodyPr>
            <a:normAutofit/>
          </a:bodyPr>
          <a:lstStyle/>
          <a:p>
            <a:r>
              <a:rPr lang="hu-HU" sz="2800" b="1" dirty="0"/>
              <a:t>Az irodalmi hagyományok kereteit feszítő</a:t>
            </a:r>
            <a:r>
              <a:rPr lang="hu-HU" sz="2800" dirty="0"/>
              <a:t> </a:t>
            </a:r>
            <a:r>
              <a:rPr lang="hu-HU" sz="2800" b="1" dirty="0"/>
              <a:t>műfajok és művek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ru-RU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Нетрадиционные жанры и произведения</a:t>
            </a:r>
            <a:r>
              <a:rPr lang="ru-RU" sz="2800" dirty="0"/>
              <a:t> </a:t>
            </a:r>
            <a:endParaRPr lang="en-US" sz="2800" dirty="0"/>
          </a:p>
        </p:txBody>
      </p:sp>
      <p:pic>
        <p:nvPicPr>
          <p:cNvPr id="8" name="Picture 3" descr="Vladimir i filoso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91" y="165202"/>
            <a:ext cx="2437423" cy="27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901233"/>
            <a:ext cx="331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hu-HU" sz="1200" dirty="0">
                <a:solidFill>
                  <a:srgbClr val="0033CC"/>
                </a:solidFill>
                <a:latin typeface="+mn-lt"/>
              </a:rPr>
              <a:t>Vladimir Monomach  </a:t>
            </a:r>
            <a:r>
              <a:rPr lang="hu-HU" sz="1200" dirty="0" smtClean="0">
                <a:solidFill>
                  <a:srgbClr val="0033CC"/>
                </a:solidFill>
                <a:latin typeface="+mn-lt"/>
              </a:rPr>
              <a:t>beszélgetése</a:t>
            </a:r>
            <a:r>
              <a:rPr lang="en-US" sz="1200" dirty="0" smtClean="0">
                <a:solidFill>
                  <a:srgbClr val="0033CC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0033CC"/>
                </a:solidFill>
                <a:latin typeface="+mn-lt"/>
              </a:rPr>
            </a:br>
            <a:r>
              <a:rPr lang="hu-HU" sz="1200" dirty="0" smtClean="0">
                <a:solidFill>
                  <a:srgbClr val="0033CC"/>
                </a:solidFill>
                <a:latin typeface="+mn-lt"/>
              </a:rPr>
              <a:t>a </a:t>
            </a:r>
            <a:r>
              <a:rPr lang="hu-HU" sz="1200" dirty="0">
                <a:solidFill>
                  <a:srgbClr val="0033CC"/>
                </a:solidFill>
                <a:latin typeface="+mn-lt"/>
              </a:rPr>
              <a:t>görög filozófussal</a:t>
            </a:r>
            <a:r>
              <a:rPr lang="hu-HU" sz="1200" dirty="0" smtClean="0">
                <a:solidFill>
                  <a:srgbClr val="0033CC"/>
                </a:solidFill>
                <a:latin typeface="+mn-lt"/>
              </a:rPr>
              <a:t>.</a:t>
            </a:r>
            <a:r>
              <a:rPr lang="en-US" sz="12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hu-HU" sz="1200" dirty="0" smtClean="0">
                <a:solidFill>
                  <a:srgbClr val="0033CC"/>
                </a:solidFill>
                <a:latin typeface="+mn-lt"/>
              </a:rPr>
              <a:t>Radzivill-krónika</a:t>
            </a:r>
            <a:r>
              <a:rPr lang="hu-HU" sz="1200" dirty="0">
                <a:solidFill>
                  <a:srgbClr val="0033CC"/>
                </a:solidFill>
                <a:latin typeface="+mn-lt"/>
              </a:rPr>
              <a:t>, XV. sz. </a:t>
            </a:r>
            <a:endParaRPr lang="en-US" sz="1200" dirty="0">
              <a:latin typeface="+mn-lt"/>
            </a:endParaRPr>
          </a:p>
        </p:txBody>
      </p:sp>
      <p:pic>
        <p:nvPicPr>
          <p:cNvPr id="11" name="Picture 6" descr="monomax-pict"/>
          <p:cNvPicPr>
            <a:picLocks noChangeAspect="1" noChangeArrowheads="1"/>
          </p:cNvPicPr>
          <p:nvPr/>
        </p:nvPicPr>
        <p:blipFill rotWithShape="1">
          <a:blip r:embed="rId5" cstate="print"/>
          <a:srcRect r="3641"/>
          <a:stretch/>
        </p:blipFill>
        <p:spPr bwMode="auto">
          <a:xfrm>
            <a:off x="77171" y="3530496"/>
            <a:ext cx="2550613" cy="339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7824" y="2132856"/>
            <a:ext cx="5976664" cy="3384376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hu-HU" sz="2400" b="1" dirty="0">
                <a:solidFill>
                  <a:srgbClr val="990000"/>
                </a:solidFill>
                <a:latin typeface="Georgia" pitchFamily="18" charset="0"/>
              </a:rPr>
              <a:t>Vlagyimir Monomah</a:t>
            </a:r>
            <a:r>
              <a:rPr lang="ru-RU" sz="2400" b="1" dirty="0">
                <a:solidFill>
                  <a:srgbClr val="990000"/>
                </a:solidFill>
                <a:latin typeface="Georgia" pitchFamily="18" charset="0"/>
              </a:rPr>
              <a:t>:</a:t>
            </a:r>
            <a:r>
              <a:rPr lang="hu-HU" sz="2400" b="1" dirty="0">
                <a:solidFill>
                  <a:srgbClr val="990000"/>
                </a:solidFill>
                <a:latin typeface="Georgia" pitchFamily="18" charset="0"/>
              </a:rPr>
              <a:t> </a:t>
            </a:r>
            <a:r>
              <a:rPr lang="hu-HU" sz="2400" b="1" i="1" dirty="0">
                <a:solidFill>
                  <a:srgbClr val="990000"/>
                </a:solidFill>
                <a:latin typeface="Georgia" pitchFamily="18" charset="0"/>
              </a:rPr>
              <a:t>Intelmek (1117)</a:t>
            </a:r>
            <a:br>
              <a:rPr lang="hu-HU" sz="2400" b="1" i="1" dirty="0">
                <a:solidFill>
                  <a:srgbClr val="990000"/>
                </a:solidFill>
                <a:latin typeface="Georgia" pitchFamily="18" charset="0"/>
              </a:rPr>
            </a:br>
            <a:r>
              <a:rPr lang="ru-RU" sz="2200" i="1" dirty="0">
                <a:solidFill>
                  <a:srgbClr val="003399"/>
                </a:solidFill>
                <a:latin typeface="Georgia" pitchFamily="18" charset="0"/>
              </a:rPr>
              <a:t>Поучение</a:t>
            </a:r>
            <a:r>
              <a:rPr lang="ru-RU" sz="2200" dirty="0">
                <a:solidFill>
                  <a:srgbClr val="003399"/>
                </a:solidFill>
                <a:latin typeface="Georgia" pitchFamily="18" charset="0"/>
              </a:rPr>
              <a:t> Владимира </a:t>
            </a:r>
            <a:r>
              <a:rPr lang="ru-RU" sz="2200" dirty="0" smtClean="0">
                <a:solidFill>
                  <a:srgbClr val="003399"/>
                </a:solidFill>
                <a:latin typeface="Georgia" pitchFamily="18" charset="0"/>
              </a:rPr>
              <a:t>Мономаха</a:t>
            </a:r>
            <a:endParaRPr lang="en-US" sz="2200" dirty="0" smtClean="0">
              <a:solidFill>
                <a:srgbClr val="003399"/>
              </a:solidFill>
              <a:latin typeface="Georgia" pitchFamily="18" charset="0"/>
            </a:endParaRPr>
          </a:p>
          <a:p>
            <a:pPr indent="0" algn="ctr">
              <a:buNone/>
            </a:pPr>
            <a:endParaRPr lang="en-US" sz="2200" dirty="0"/>
          </a:p>
          <a:p>
            <a:pPr marL="342900" indent="-342900"/>
            <a:r>
              <a:rPr lang="en-US" sz="2200" dirty="0"/>
              <a:t>A</a:t>
            </a:r>
            <a:r>
              <a:rPr lang="hu-HU" sz="2200" dirty="0"/>
              <a:t>z Őskrónika 1096. évi cikkelyen </a:t>
            </a:r>
            <a:r>
              <a:rPr lang="hu-HU" sz="2200" dirty="0" smtClean="0"/>
              <a:t>belül</a:t>
            </a:r>
            <a:endParaRPr lang="en-US" sz="2200" dirty="0" smtClean="0"/>
          </a:p>
          <a:p>
            <a:pPr marL="342900" indent="-342900"/>
            <a:r>
              <a:rPr lang="hu-HU" sz="2200" dirty="0" smtClean="0"/>
              <a:t>Elemei és témája:</a:t>
            </a:r>
            <a:endParaRPr lang="en-US" sz="2200" dirty="0"/>
          </a:p>
          <a:p>
            <a:pPr marL="631825" indent="-342900">
              <a:spcBef>
                <a:spcPct val="10000"/>
              </a:spcBef>
              <a:buFont typeface="Wingdings" panose="05000000000000000000" pitchFamily="2" charset="2"/>
              <a:buChar char="Ø"/>
              <a:tabLst>
                <a:tab pos="631825" algn="l"/>
              </a:tabLst>
            </a:pPr>
            <a:r>
              <a:rPr lang="hu-HU" sz="2200" dirty="0"/>
              <a:t>tanítás („Intelem”),</a:t>
            </a:r>
          </a:p>
          <a:p>
            <a:pPr marL="631825" indent="-342900">
              <a:spcBef>
                <a:spcPct val="10000"/>
              </a:spcBef>
              <a:buFont typeface="Wingdings" panose="05000000000000000000" pitchFamily="2" charset="2"/>
              <a:buChar char="Ø"/>
              <a:tabLst>
                <a:tab pos="631825" algn="l"/>
              </a:tabLst>
            </a:pPr>
            <a:r>
              <a:rPr lang="hu-HU" sz="2200" dirty="0"/>
              <a:t>önéletrajz és</a:t>
            </a:r>
          </a:p>
          <a:p>
            <a:pPr marL="631825" indent="-342900">
              <a:spcBef>
                <a:spcPct val="10000"/>
              </a:spcBef>
              <a:buFont typeface="Wingdings" panose="05000000000000000000" pitchFamily="2" charset="2"/>
              <a:buChar char="Ø"/>
              <a:tabLst>
                <a:tab pos="631825" algn="l"/>
              </a:tabLst>
            </a:pPr>
            <a:r>
              <a:rPr lang="hu-HU" sz="2200" dirty="0"/>
              <a:t>levél Oleg </a:t>
            </a:r>
            <a:r>
              <a:rPr lang="hu-HU" sz="2200" dirty="0" smtClean="0"/>
              <a:t>Szvjatoszlavovicshoz</a:t>
            </a:r>
          </a:p>
          <a:p>
            <a:pPr marL="631825" indent="-342900">
              <a:spcBef>
                <a:spcPct val="10000"/>
              </a:spcBef>
              <a:buFont typeface="Wingdings" panose="05000000000000000000" pitchFamily="2" charset="2"/>
              <a:buChar char="Ø"/>
              <a:tabLst>
                <a:tab pos="631825" algn="l"/>
              </a:tabLst>
            </a:pPr>
            <a:r>
              <a:rPr lang="hu-HU" sz="2200" dirty="0" smtClean="0"/>
              <a:t>Az </a:t>
            </a:r>
            <a:r>
              <a:rPr lang="hu-HU" sz="2200" dirty="0"/>
              <a:t>ideális uralkodó </a:t>
            </a:r>
            <a:r>
              <a:rPr lang="hu-HU" sz="2200" dirty="0" smtClean="0"/>
              <a:t>alakja</a:t>
            </a:r>
          </a:p>
          <a:p>
            <a:pPr marL="288925" indent="0">
              <a:spcBef>
                <a:spcPct val="10000"/>
              </a:spcBef>
              <a:buNone/>
              <a:tabLst>
                <a:tab pos="631825" algn="l"/>
              </a:tabLst>
            </a:pPr>
            <a:endParaRPr lang="en-US" sz="2200" dirty="0"/>
          </a:p>
          <a:p>
            <a:pPr indent="0">
              <a:buNone/>
            </a:pP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91812" y="6023189"/>
            <a:ext cx="6352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hu-HU" sz="1200" dirty="0">
                <a:solidFill>
                  <a:srgbClr val="0033CC"/>
                </a:solidFill>
                <a:latin typeface="+mn-lt"/>
              </a:rPr>
              <a:t>Vladimir </a:t>
            </a:r>
            <a:r>
              <a:rPr lang="hu-HU" sz="1200" dirty="0" smtClean="0">
                <a:solidFill>
                  <a:srgbClr val="0033CC"/>
                </a:solidFill>
                <a:latin typeface="+mn-lt"/>
              </a:rPr>
              <a:t>Monomah  átveszi Konstantin bizánci császár követeitől a keresztet és az uralkodói hatalom jelképeit. A moszkvai Kreml legrégebbi épületének, a Granovitaja-palota freskója (Szimon Usakov 17. századi ikonfestő munkájának 19. századi rekonstrukciója)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18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8064500" cy="79181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  <a:defRPr/>
            </a:pPr>
            <a:r>
              <a:rPr lang="hu-HU" sz="2800" b="1" i="1" dirty="0"/>
              <a:t>Ének Igor hadáról (Igor-ének)</a:t>
            </a:r>
            <a:r>
              <a:rPr lang="hu-HU" sz="2800" b="1" dirty="0"/>
              <a:t> – 12. sz. vége</a:t>
            </a:r>
            <a:r>
              <a:rPr lang="ru-RU" sz="2800" b="1" dirty="0"/>
              <a:t>    </a:t>
            </a:r>
            <a:r>
              <a:rPr lang="ru-RU" sz="2800" b="1" i="1" dirty="0">
                <a:solidFill>
                  <a:srgbClr val="003399"/>
                </a:solidFill>
              </a:rPr>
              <a:t>Слово о полку Игореве</a:t>
            </a:r>
            <a:endParaRPr lang="hu-HU" sz="2800" b="1" i="1" dirty="0">
              <a:solidFill>
                <a:srgbClr val="003399"/>
              </a:solidFill>
            </a:endParaRPr>
          </a:p>
        </p:txBody>
      </p:sp>
      <p:sp>
        <p:nvSpPr>
          <p:cNvPr id="8195" name="Content Placeholder 3"/>
          <p:cNvSpPr>
            <a:spLocks noGrp="1"/>
          </p:cNvSpPr>
          <p:nvPr>
            <p:ph sz="half" idx="1"/>
          </p:nvPr>
        </p:nvSpPr>
        <p:spPr>
          <a:xfrm>
            <a:off x="179388" y="1844675"/>
            <a:ext cx="8785225" cy="47815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hu-HU" sz="2400" dirty="0" smtClean="0"/>
              <a:t>Történelmi háttere (1185) és történetisége: nem történelmi „elbeszélés” – „ének” 		</a:t>
            </a:r>
            <a:r>
              <a:rPr lang="ru-RU" sz="2000" dirty="0" smtClean="0">
                <a:solidFill>
                  <a:srgbClr val="003399"/>
                </a:solidFill>
              </a:rPr>
              <a:t>историческая повесть </a:t>
            </a:r>
            <a:r>
              <a:rPr lang="hu-HU" sz="2000" dirty="0" smtClean="0">
                <a:solidFill>
                  <a:srgbClr val="003399"/>
                </a:solidFill>
              </a:rPr>
              <a:t>– </a:t>
            </a:r>
            <a:r>
              <a:rPr lang="ru-RU" sz="2000" dirty="0" smtClean="0">
                <a:solidFill>
                  <a:srgbClr val="003399"/>
                </a:solidFill>
              </a:rPr>
              <a:t>«слово»</a:t>
            </a:r>
            <a:endParaRPr lang="hu-HU" sz="2000" dirty="0" smtClean="0">
              <a:solidFill>
                <a:srgbClr val="003399"/>
              </a:solidFill>
            </a:endParaRPr>
          </a:p>
          <a:p>
            <a:pPr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hu-HU" sz="2400" dirty="0" smtClean="0"/>
              <a:t>A mű poétikája: a népköltészeti epikai (szláv eposz) és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hu-HU" sz="2400" dirty="0" smtClean="0"/>
              <a:t>az egyházi irodalmi indíttatás ötvözése: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		</a:t>
            </a:r>
            <a:r>
              <a:rPr lang="hu-HU" sz="2000" dirty="0" smtClean="0"/>
              <a:t>            </a:t>
            </a:r>
            <a:r>
              <a:rPr lang="ru-RU" sz="2000" dirty="0" smtClean="0">
                <a:solidFill>
                  <a:srgbClr val="003399"/>
                </a:solidFill>
              </a:rPr>
              <a:t>фольклорное эпическое и</a:t>
            </a:r>
            <a:r>
              <a:rPr lang="hu-HU" sz="2000" dirty="0" smtClean="0">
                <a:solidFill>
                  <a:srgbClr val="003399"/>
                </a:solidFill>
              </a:rPr>
              <a:t> </a:t>
            </a:r>
            <a:r>
              <a:rPr lang="ru-RU" sz="2000" u="sng" dirty="0" smtClean="0">
                <a:solidFill>
                  <a:srgbClr val="003399"/>
                </a:solidFill>
              </a:rPr>
              <a:t>книжное</a:t>
            </a:r>
            <a:r>
              <a:rPr lang="ru-RU" sz="2000" dirty="0" smtClean="0">
                <a:solidFill>
                  <a:srgbClr val="003399"/>
                </a:solidFill>
              </a:rPr>
              <a:t> начало</a:t>
            </a:r>
            <a:endParaRPr lang="hu-HU" sz="2000" dirty="0" smtClean="0">
              <a:solidFill>
                <a:srgbClr val="003399"/>
              </a:solidFill>
            </a:endParaRPr>
          </a:p>
          <a:p>
            <a:pPr marL="711200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  <a:defRPr/>
            </a:pPr>
            <a:r>
              <a:rPr lang="hu-HU" sz="2000" dirty="0" smtClean="0"/>
              <a:t>– </a:t>
            </a:r>
            <a:r>
              <a:rPr lang="hu-HU" sz="2400" dirty="0" smtClean="0"/>
              <a:t>kompozíció szintjén: „siratók” és történelmi párhuzamok,</a:t>
            </a:r>
            <a:br>
              <a:rPr lang="hu-HU" sz="2400" dirty="0" smtClean="0"/>
            </a:br>
            <a:r>
              <a:rPr lang="hu-HU" sz="2400" dirty="0" smtClean="0"/>
              <a:t>lírai „kitérések”</a:t>
            </a:r>
            <a:r>
              <a:rPr lang="hu-HU" sz="2000" dirty="0" smtClean="0"/>
              <a:t>	</a:t>
            </a:r>
            <a:r>
              <a:rPr lang="ru-RU" sz="2000" dirty="0" smtClean="0">
                <a:solidFill>
                  <a:srgbClr val="003399"/>
                </a:solidFill>
              </a:rPr>
              <a:t>исторические параллели,</a:t>
            </a:r>
            <a:br>
              <a:rPr lang="ru-RU" sz="20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>				</a:t>
            </a:r>
            <a:r>
              <a:rPr lang="hu-HU" sz="2000" dirty="0" smtClean="0">
                <a:solidFill>
                  <a:srgbClr val="003399"/>
                </a:solidFill>
              </a:rPr>
              <a:t>„</a:t>
            </a:r>
            <a:r>
              <a:rPr lang="ru-RU" sz="2000" dirty="0" smtClean="0">
                <a:solidFill>
                  <a:srgbClr val="003399"/>
                </a:solidFill>
              </a:rPr>
              <a:t>плачи</a:t>
            </a:r>
            <a:r>
              <a:rPr lang="hu-HU" sz="2000" dirty="0" smtClean="0">
                <a:solidFill>
                  <a:srgbClr val="003399"/>
                </a:solidFill>
              </a:rPr>
              <a:t>”</a:t>
            </a:r>
            <a:r>
              <a:rPr lang="ru-RU" sz="2000" dirty="0" smtClean="0">
                <a:solidFill>
                  <a:srgbClr val="003399"/>
                </a:solidFill>
              </a:rPr>
              <a:t>,</a:t>
            </a:r>
            <a:r>
              <a:rPr lang="hu-HU" sz="2000" dirty="0" smtClean="0">
                <a:solidFill>
                  <a:srgbClr val="003399"/>
                </a:solidFill>
              </a:rPr>
              <a:t/>
            </a:r>
            <a:br>
              <a:rPr lang="hu-HU" sz="2000" dirty="0" smtClean="0">
                <a:solidFill>
                  <a:srgbClr val="003399"/>
                </a:solidFill>
              </a:rPr>
            </a:br>
            <a:r>
              <a:rPr lang="hu-HU" sz="2000" dirty="0" smtClean="0">
                <a:solidFill>
                  <a:srgbClr val="003399"/>
                </a:solidFill>
              </a:rPr>
              <a:t>				„</a:t>
            </a:r>
            <a:r>
              <a:rPr lang="ru-RU" sz="2000" dirty="0" smtClean="0">
                <a:solidFill>
                  <a:srgbClr val="003399"/>
                </a:solidFill>
              </a:rPr>
              <a:t>лирические отступления</a:t>
            </a:r>
            <a:r>
              <a:rPr lang="hu-HU" sz="2000" dirty="0" smtClean="0">
                <a:solidFill>
                  <a:srgbClr val="003399"/>
                </a:solidFill>
              </a:rPr>
              <a:t>”</a:t>
            </a:r>
            <a:endParaRPr lang="en-US" sz="2000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836613"/>
            <a:ext cx="7704138" cy="5289550"/>
          </a:xfrm>
        </p:spPr>
        <p:txBody>
          <a:bodyPr/>
          <a:lstStyle/>
          <a:p>
            <a:pPr marL="711200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hu-HU" sz="2200" dirty="0" smtClean="0"/>
              <a:t>–</a:t>
            </a:r>
            <a:r>
              <a:rPr lang="hu-HU" dirty="0" smtClean="0"/>
              <a:t> </a:t>
            </a:r>
            <a:r>
              <a:rPr lang="hu-HU" sz="2400" dirty="0" smtClean="0"/>
              <a:t>stílusában: epikai állandó jelzők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				</a:t>
            </a:r>
            <a:r>
              <a:rPr lang="ru-RU" sz="2000" dirty="0" smtClean="0">
                <a:solidFill>
                  <a:srgbClr val="003399"/>
                </a:solidFill>
              </a:rPr>
              <a:t>постоянные эпитеты</a:t>
            </a:r>
            <a:endParaRPr lang="hu-HU" sz="2000" dirty="0" smtClean="0">
              <a:solidFill>
                <a:srgbClr val="003399"/>
              </a:solidFill>
            </a:endParaRPr>
          </a:p>
          <a:p>
            <a:pPr marL="711200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hu-HU" sz="2200" dirty="0" smtClean="0"/>
              <a:t>– </a:t>
            </a:r>
            <a:r>
              <a:rPr lang="hu-HU" sz="2400" dirty="0" smtClean="0"/>
              <a:t>népköltészeti topika és az események</a:t>
            </a:r>
            <a:r>
              <a:rPr lang="ru-RU" sz="2400" dirty="0" smtClean="0"/>
              <a:t> </a:t>
            </a:r>
            <a:r>
              <a:rPr lang="hu-HU" sz="2400" dirty="0" smtClean="0"/>
              <a:t>/</a:t>
            </a:r>
            <a:r>
              <a:rPr lang="ru-RU" sz="2400" dirty="0" smtClean="0"/>
              <a:t> </a:t>
            </a:r>
            <a:r>
              <a:rPr lang="hu-HU" sz="2400" dirty="0" smtClean="0"/>
              <a:t>hősök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hu-HU" sz="2400" dirty="0" smtClean="0"/>
              <a:t>történelmi-monumentális bemutatása,</a:t>
            </a:r>
            <a:br>
              <a:rPr lang="hu-HU" sz="2400" dirty="0" smtClean="0"/>
            </a:br>
            <a:r>
              <a:rPr lang="hu-HU" sz="2400" dirty="0" smtClean="0"/>
              <a:t>valamint mindkettőre jellemző etikett követése</a:t>
            </a:r>
            <a:br>
              <a:rPr lang="hu-HU" sz="2400" dirty="0" smtClean="0"/>
            </a:br>
            <a:r>
              <a:rPr lang="hu-HU" sz="2400" dirty="0" smtClean="0"/>
              <a:t>					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</a:rPr>
              <a:t>образы, контрасты</a:t>
            </a:r>
            <a:endParaRPr lang="hu-HU" sz="2000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711200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hu-HU" sz="2400" dirty="0" smtClean="0"/>
              <a:t>– az elbeszélő hangja (nem Bajan)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					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</a:rPr>
              <a:t>голос автора, Баян</a:t>
            </a:r>
          </a:p>
          <a:p>
            <a:pPr marL="711200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hu-HU" sz="2400" dirty="0" smtClean="0"/>
              <a:t>– a mű hangzása –  ritmikus próza</a:t>
            </a:r>
            <a:br>
              <a:rPr lang="hu-HU" sz="2400" dirty="0" smtClean="0"/>
            </a:br>
            <a:r>
              <a:rPr lang="hu-HU" sz="2400" dirty="0" smtClean="0"/>
              <a:t>					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</a:rPr>
              <a:t>ритмическая проза</a:t>
            </a:r>
            <a:endParaRPr lang="hu-HU" sz="2000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711200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hu-HU" sz="2400" dirty="0" smtClean="0"/>
              <a:t>– A mű egyedülállósága</a:t>
            </a:r>
            <a:r>
              <a:rPr lang="ru-RU" sz="2400" dirty="0" smtClean="0"/>
              <a:t>		</a:t>
            </a:r>
            <a:r>
              <a:rPr lang="ru-RU" sz="2000" dirty="0" smtClean="0">
                <a:solidFill>
                  <a:srgbClr val="003399"/>
                </a:solidFill>
              </a:rPr>
              <a:t>уникальность</a:t>
            </a:r>
            <a:endParaRPr lang="en-US" sz="2000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2800" b="1" dirty="0" smtClean="0">
                <a:latin typeface="Georgia" pitchFamily="18" charset="0"/>
              </a:rPr>
              <a:t>Képek forrásai</a:t>
            </a: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Источники иллюстраций</a:t>
            </a:r>
            <a:endParaRPr lang="en-US" sz="28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052513"/>
            <a:ext cx="7344941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solidFill>
                  <a:srgbClr val="0033CC"/>
                </a:solidFill>
                <a:hlinkClick r:id="rId2"/>
              </a:rPr>
              <a:t>http</a:t>
            </a:r>
            <a:r>
              <a:rPr lang="en-US" sz="1400" dirty="0">
                <a:solidFill>
                  <a:srgbClr val="0033CC"/>
                </a:solidFill>
                <a:hlinkClick r:id="rId2"/>
              </a:rPr>
              <a:t>://</a:t>
            </a:r>
            <a:r>
              <a:rPr lang="en-US" sz="1400" dirty="0" smtClean="0">
                <a:solidFill>
                  <a:srgbClr val="0033CC"/>
                </a:solidFill>
                <a:hlinkClick r:id="rId2"/>
              </a:rPr>
              <a:t>sofiyskiy-sobor.polnaya.info/images/sofiyskiy_sobor_68.jpg</a:t>
            </a:r>
            <a:endParaRPr lang="en-US" sz="1400" dirty="0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hlinkClick r:id="rId3"/>
              </a:rPr>
              <a:t>http://days.pravoslavie.ru/Images/ii134&amp;75.htm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/>
              <a:t>			</a:t>
            </a:r>
            <a:r>
              <a:rPr lang="en-US" sz="1400" u="sng" dirty="0" smtClean="0">
                <a:hlinkClick r:id="rId4"/>
              </a:rPr>
              <a:t> 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upload.wikimedia.org/wikipedia/commons/thumb/9/93/Alexandria_serbskaya.jpg/300px-Alexandria_serbskaya.jpg</a:t>
            </a:r>
            <a:r>
              <a:rPr lang="hu-HU" sz="1400" dirty="0" smtClean="0"/>
              <a:t> </a:t>
            </a: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dirty="0" smtClean="0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u="sng" dirty="0" smtClean="0">
                <a:hlinkClick r:id="rId6"/>
              </a:rPr>
              <a:t>http://www.lostart.ru/images/database/921/92156/oMTFfNF8zMjVfMV9yLmpwZw==.jpg</a:t>
            </a: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hu-HU" sz="12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200" dirty="0" smtClean="0"/>
          </a:p>
        </p:txBody>
      </p:sp>
      <p:pic>
        <p:nvPicPr>
          <p:cNvPr id="7172" name="Picture 6" descr="Aleksej ChelBozhik Ushako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916113"/>
            <a:ext cx="5762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08 Soshestvie v ad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765175"/>
            <a:ext cx="12239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04 Alexandria_serbskaya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673" y="3610161"/>
            <a:ext cx="1167170" cy="86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Copy of 06 Shestodnev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5040313"/>
            <a:ext cx="79216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476672"/>
            <a:ext cx="7128792" cy="60479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200" dirty="0" smtClean="0"/>
              <a:t>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400" dirty="0" smtClean="0"/>
              <a:t>Alphonse Mucha</a:t>
            </a:r>
            <a:r>
              <a:rPr lang="ru-RU" sz="1400" dirty="0" smtClean="0"/>
              <a:t>, </a:t>
            </a:r>
            <a:r>
              <a:rPr lang="hu-HU" sz="1400" dirty="0" smtClean="0"/>
              <a:t>A szláv liturgia bevezetése. 1912.</a:t>
            </a:r>
            <a:r>
              <a:rPr lang="en-US" sz="1400" dirty="0" smtClean="0"/>
              <a:t> </a:t>
            </a:r>
            <a:r>
              <a:rPr lang="hu-HU" sz="1400" dirty="0" smtClean="0"/>
              <a:t>(A szláv eposz c. ciklus része)</a:t>
            </a:r>
            <a:r>
              <a:rPr lang="en-US" sz="1400" dirty="0" smtClean="0"/>
              <a:t> </a:t>
            </a:r>
            <a:r>
              <a:rPr lang="es-ES" sz="1400" u="sng" dirty="0" smtClean="0">
                <a:hlinkClick r:id="rId2"/>
              </a:rPr>
              <a:t>http://files.smallbay.ru/images8/mucha02.jpg</a:t>
            </a: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hu-H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dirty="0" smtClean="0">
                <a:hlinkClick r:id="rId3"/>
              </a:rPr>
              <a:t>http://old-rus.narod.ru/pict/pic2.jpg</a:t>
            </a: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dirty="0" smtClean="0"/>
              <a:t>				</a:t>
            </a:r>
            <a:r>
              <a:rPr lang="en-US" sz="1400" u="sng" dirty="0" smtClean="0">
                <a:hlinkClick r:id="rId4"/>
              </a:rPr>
              <a:t> </a:t>
            </a:r>
            <a:r>
              <a:rPr lang="en-US" sz="1400" u="sng" dirty="0">
                <a:hlinkClick r:id="rId5"/>
              </a:rPr>
              <a:t>https://www.runivers.ru/upload/iblock/078/M.%</a:t>
            </a:r>
            <a:r>
              <a:rPr lang="en-US" sz="1400" u="sng" dirty="0" smtClean="0">
                <a:hlinkClick r:id="rId5"/>
              </a:rPr>
              <a:t>2064.jpg</a:t>
            </a:r>
            <a:r>
              <a:rPr lang="en-US" sz="1400" u="sng" dirty="0" smtClean="0"/>
              <a:t> </a:t>
            </a: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>
              <a:hlinkClick r:id="rId6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>
              <a:hlinkClick r:id="rId6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 dirty="0">
              <a:hlinkClick r:id="rId6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>
              <a:hlinkClick r:id="rId6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 dirty="0">
              <a:hlinkClick r:id="rId6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>
              <a:hlinkClick r:id="rId6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www.icon-art.info/masterpiece.php?lng=ru&amp;mst_id=449</a:t>
            </a: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/>
          </a:p>
          <a:p>
            <a:pPr>
              <a:lnSpc>
                <a:spcPct val="90000"/>
              </a:lnSpc>
              <a:buNone/>
            </a:pPr>
            <a:r>
              <a:rPr lang="hu-HU" sz="1400" u="sng" dirty="0">
                <a:hlinkClick r:id="rId7"/>
              </a:rPr>
              <a:t>https://upload.wikimedia.org/wikipedia/commons/4/42/VasnecovA_VMoskovskom.jpg</a:t>
            </a:r>
            <a:endParaRPr lang="en-US" sz="14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dirty="0" smtClean="0"/>
              <a:t>А. Васнецов, В Московском Кремле. Акварель</a:t>
            </a: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/>
              <a:t>		 </a:t>
            </a:r>
          </a:p>
        </p:txBody>
      </p:sp>
      <p:pic>
        <p:nvPicPr>
          <p:cNvPr id="10243" name="Picture 6" descr="kushner_pove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698" y="1494522"/>
            <a:ext cx="877391" cy="135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Boris i Gleb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698" y="3989228"/>
            <a:ext cx="733934" cy="114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07 Much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5101" y="188640"/>
            <a:ext cx="1598587" cy="11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Mest 2 Olgi Radzivilov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5101" y="3007247"/>
            <a:ext cx="1656308" cy="71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1" y="5408543"/>
            <a:ext cx="1658298" cy="1254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764705"/>
            <a:ext cx="6840759" cy="5759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1400" dirty="0" smtClean="0">
                <a:hlinkClick r:id="rId2"/>
              </a:rPr>
              <a:t>http</a:t>
            </a:r>
            <a:r>
              <a:rPr lang="es-ES" sz="1400" dirty="0">
                <a:hlinkClick r:id="rId2"/>
              </a:rPr>
              <a:t>://</a:t>
            </a:r>
            <a:r>
              <a:rPr lang="es-ES" sz="1400" dirty="0" smtClean="0">
                <a:hlinkClick r:id="rId2"/>
              </a:rPr>
              <a:t>i.imgur.com/mUKng7p.jpg</a:t>
            </a:r>
            <a:endParaRPr lang="es-E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s-ES" sz="1400" dirty="0"/>
          </a:p>
          <a:p>
            <a:pPr>
              <a:lnSpc>
                <a:spcPct val="90000"/>
              </a:lnSpc>
              <a:buFontTx/>
              <a:buNone/>
            </a:pPr>
            <a:endParaRPr lang="es-E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s-ES" sz="1400" dirty="0"/>
          </a:p>
          <a:p>
            <a:pPr>
              <a:lnSpc>
                <a:spcPct val="90000"/>
              </a:lnSpc>
              <a:buFontTx/>
              <a:buNone/>
            </a:pPr>
            <a:endParaRPr lang="es-E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s-E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1400" u="sng" dirty="0" smtClean="0">
                <a:hlinkClick r:id="rId3"/>
              </a:rPr>
              <a:t>http</a:t>
            </a:r>
            <a:r>
              <a:rPr lang="hu-HU" sz="1400" u="sng" dirty="0">
                <a:hlinkClick r:id="rId3"/>
              </a:rPr>
              <a:t>://</a:t>
            </a:r>
            <a:r>
              <a:rPr lang="hu-HU" sz="1400" u="sng" dirty="0" smtClean="0">
                <a:hlinkClick r:id="rId3"/>
              </a:rPr>
              <a:t>dic.academic.ru/dic.nsf/ruwiki/35740</a:t>
            </a:r>
            <a:endParaRPr lang="en-US" sz="1400" u="sng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u="sng" dirty="0"/>
          </a:p>
          <a:p>
            <a:pPr>
              <a:lnSpc>
                <a:spcPct val="90000"/>
              </a:lnSpc>
              <a:buFontTx/>
              <a:buNone/>
            </a:pPr>
            <a:endParaRPr lang="en-US" sz="1400" u="sng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u="sng" dirty="0"/>
          </a:p>
          <a:p>
            <a:pPr>
              <a:lnSpc>
                <a:spcPct val="90000"/>
              </a:lnSpc>
              <a:buFontTx/>
              <a:buNone/>
            </a:pPr>
            <a:endParaRPr lang="en-US" sz="1400" u="sng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u="sng" dirty="0"/>
          </a:p>
          <a:p>
            <a:pPr>
              <a:lnSpc>
                <a:spcPct val="90000"/>
              </a:lnSpc>
              <a:buFontTx/>
              <a:buNone/>
            </a:pPr>
            <a:endParaRPr lang="ru-RU" sz="1400" u="sng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hu-HU" sz="1400" u="sng" dirty="0">
                <a:hlinkClick r:id="rId4"/>
              </a:rPr>
              <a:t>https://otvet.imgsmail.ru/download/108615656_62201907528a45baf8f35b05509815c3_800.jpg</a:t>
            </a:r>
            <a:endParaRPr lang="ru-RU" sz="1400" u="sng" dirty="0"/>
          </a:p>
          <a:p>
            <a:pPr>
              <a:lnSpc>
                <a:spcPct val="90000"/>
              </a:lnSpc>
              <a:buFontTx/>
              <a:buNone/>
            </a:pPr>
            <a:endParaRPr lang="ru-RU" sz="1400" u="sng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u="sng" dirty="0"/>
          </a:p>
          <a:p>
            <a:pPr>
              <a:lnSpc>
                <a:spcPct val="90000"/>
              </a:lnSpc>
              <a:buFontTx/>
              <a:buNone/>
            </a:pPr>
            <a:endParaRPr lang="en-US" sz="1400" u="sng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u="sng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u="sng" dirty="0">
                <a:hlinkClick r:id="rId5"/>
              </a:rPr>
              <a:t>http://cs10191.vk.me/u126085689/-</a:t>
            </a:r>
            <a:r>
              <a:rPr lang="ru-RU" sz="1400" u="sng" dirty="0" smtClean="0">
                <a:hlinkClick r:id="rId5"/>
              </a:rPr>
              <a:t>14/x_0bf77c34.jpg</a:t>
            </a:r>
            <a:endParaRPr lang="ru-RU" sz="1400" u="sng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u="sng" dirty="0"/>
          </a:p>
          <a:p>
            <a:pPr>
              <a:lnSpc>
                <a:spcPct val="90000"/>
              </a:lnSpc>
              <a:buFontTx/>
              <a:buNone/>
            </a:pPr>
            <a:endParaRPr lang="ru-RU" sz="1400" u="sng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1400" u="sng" dirty="0"/>
          </a:p>
          <a:p>
            <a:pPr>
              <a:lnSpc>
                <a:spcPct val="90000"/>
              </a:lnSpc>
              <a:buFontTx/>
              <a:buNone/>
            </a:pPr>
            <a:endParaRPr lang="ru-RU" sz="1400" u="sng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u="sng" dirty="0"/>
          </a:p>
          <a:p>
            <a:pPr>
              <a:lnSpc>
                <a:spcPct val="90000"/>
              </a:lnSpc>
              <a:buFontTx/>
              <a:buNone/>
            </a:pPr>
            <a:endParaRPr lang="en-US" sz="1400" u="sng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u="sng" dirty="0">
                <a:hlinkClick r:id="rId6"/>
              </a:rPr>
              <a:t>http://img11.nnm.me/a/e/b/d/a/8bc09e828ede0d6dddd5c3a7998_prev.jpg</a:t>
            </a:r>
            <a:r>
              <a:rPr lang="en-US" sz="1400" dirty="0"/>
              <a:t> </a:t>
            </a:r>
            <a:endParaRPr lang="en-US" sz="14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08112" cy="1309538"/>
          </a:xfrm>
          <a:prstGeom prst="rect">
            <a:avLst/>
          </a:prstGeom>
        </p:spPr>
      </p:pic>
      <p:pic>
        <p:nvPicPr>
          <p:cNvPr id="9" name="Picture 3" descr="Vladimir i filosof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628800"/>
            <a:ext cx="936104" cy="105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" y="5519721"/>
            <a:ext cx="1545553" cy="1158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94601"/>
            <a:ext cx="844956" cy="1282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8944"/>
            <a:ext cx="844957" cy="12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576262"/>
          </a:xfrm>
        </p:spPr>
        <p:txBody>
          <a:bodyPr/>
          <a:lstStyle/>
          <a:p>
            <a:pPr eaLnBrk="1" hangingPunct="1"/>
            <a:r>
              <a:rPr lang="hu-HU" sz="2800" b="1" smtClean="0">
                <a:latin typeface="Georgia" pitchFamily="18" charset="0"/>
              </a:rPr>
              <a:t>A</a:t>
            </a:r>
            <a:r>
              <a:rPr lang="ru-RU" sz="2800" b="1" smtClean="0">
                <a:latin typeface="Georgia" pitchFamily="18" charset="0"/>
              </a:rPr>
              <a:t> </a:t>
            </a:r>
            <a:r>
              <a:rPr lang="hu-HU" sz="2800" b="1" smtClean="0">
                <a:latin typeface="Georgia" pitchFamily="18" charset="0"/>
              </a:rPr>
              <a:t>közös egyházi szláv irodalom műfajai</a:t>
            </a:r>
            <a:endParaRPr lang="en-US" sz="2800" b="1" smtClean="0">
              <a:latin typeface="Georgi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135938" cy="5040312"/>
          </a:xfrm>
        </p:spPr>
        <p:txBody>
          <a:bodyPr/>
          <a:lstStyle/>
          <a:p>
            <a:pPr marL="609600" indent="-609600" eaLnBrk="1" hangingPunct="1"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hu-HU" sz="2400" b="1" i="1" dirty="0" smtClean="0"/>
              <a:t>I. Vallási és teológiai irodalom</a:t>
            </a:r>
            <a:endParaRPr lang="ru-RU" sz="2400" b="1" i="1" dirty="0" smtClean="0"/>
          </a:p>
          <a:p>
            <a:pPr marL="609600" indent="-609600" eaLnBrk="1" hangingPunct="1">
              <a:spcBef>
                <a:spcPct val="0"/>
              </a:spcBef>
              <a:buFontTx/>
              <a:buAutoNum type="arabicPeriod"/>
            </a:pPr>
            <a:r>
              <a:rPr lang="hu-HU" sz="2000" dirty="0" smtClean="0"/>
              <a:t>A keresztény tanítás és világkép alapművei:</a:t>
            </a:r>
            <a:endParaRPr lang="ru-RU" sz="2000" dirty="0" smtClean="0"/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000" dirty="0" smtClean="0"/>
              <a:t>          </a:t>
            </a:r>
            <a:r>
              <a:rPr lang="hu-HU" sz="2000" dirty="0" smtClean="0"/>
              <a:t>a Szentírás könyvei, liturgikus irodalom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hu-HU" sz="2000" dirty="0" smtClean="0"/>
              <a:t>Zsoltárkönyv (egyházi költészet prózában)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1800" dirty="0" smtClean="0">
                <a:solidFill>
                  <a:srgbClr val="003399"/>
                </a:solidFill>
              </a:rPr>
              <a:t>Книги Священного писания:</a:t>
            </a:r>
            <a:r>
              <a:rPr lang="en-US" sz="1800" dirty="0" smtClean="0">
                <a:solidFill>
                  <a:srgbClr val="003399"/>
                </a:solidFill>
              </a:rPr>
              <a:t> </a:t>
            </a:r>
            <a:r>
              <a:rPr lang="ru-RU" sz="1800" dirty="0" smtClean="0">
                <a:solidFill>
                  <a:srgbClr val="003399"/>
                </a:solidFill>
              </a:rPr>
              <a:t>Новый Завет, богослужебные</a:t>
            </a:r>
            <a:r>
              <a:rPr lang="en-US" sz="1800" dirty="0" smtClean="0">
                <a:solidFill>
                  <a:srgbClr val="003399"/>
                </a:solidFill>
              </a:rPr>
              <a:t> </a:t>
            </a:r>
            <a:r>
              <a:rPr lang="ru-RU" sz="1800" dirty="0" smtClean="0">
                <a:solidFill>
                  <a:srgbClr val="003399"/>
                </a:solidFill>
              </a:rPr>
              <a:t>книги,</a:t>
            </a:r>
            <a:r>
              <a:rPr lang="en-US" sz="1800" dirty="0" smtClean="0">
                <a:solidFill>
                  <a:srgbClr val="003399"/>
                </a:solidFill>
              </a:rPr>
              <a:t/>
            </a:r>
            <a:br>
              <a:rPr lang="en-US" sz="1800" dirty="0" smtClean="0">
                <a:solidFill>
                  <a:srgbClr val="003399"/>
                </a:solidFill>
              </a:rPr>
            </a:br>
            <a:r>
              <a:rPr lang="en-US" sz="1800" dirty="0" smtClean="0">
                <a:solidFill>
                  <a:srgbClr val="003399"/>
                </a:solidFill>
              </a:rPr>
              <a:t>				</a:t>
            </a:r>
            <a:r>
              <a:rPr lang="ru-RU" sz="1800" dirty="0" smtClean="0">
                <a:solidFill>
                  <a:srgbClr val="003399"/>
                </a:solidFill>
              </a:rPr>
              <a:t>Псалтырь</a:t>
            </a:r>
            <a:r>
              <a:rPr lang="hu-HU" sz="1800" dirty="0" smtClean="0">
                <a:solidFill>
                  <a:srgbClr val="003399"/>
                </a:solidFill>
              </a:rPr>
              <a:t> (</a:t>
            </a:r>
            <a:r>
              <a:rPr lang="ru-RU" sz="1800" dirty="0" smtClean="0">
                <a:solidFill>
                  <a:srgbClr val="003399"/>
                </a:solidFill>
              </a:rPr>
              <a:t>в прозе</a:t>
            </a:r>
            <a:r>
              <a:rPr lang="hu-HU" sz="1800" dirty="0" smtClean="0">
                <a:solidFill>
                  <a:srgbClr val="003399"/>
                </a:solidFill>
              </a:rPr>
              <a:t>)</a:t>
            </a:r>
            <a:endParaRPr lang="hu-HU" sz="1800" dirty="0" smtClean="0"/>
          </a:p>
          <a:p>
            <a:pPr marL="609600" indent="-609600" eaLnBrk="1" hangingPunct="1">
              <a:spcBef>
                <a:spcPct val="0"/>
              </a:spcBef>
              <a:buFontTx/>
              <a:buAutoNum type="arabicPeriod" startAt="2"/>
            </a:pPr>
            <a:r>
              <a:rPr lang="hu-HU" sz="2000" dirty="0" smtClean="0"/>
              <a:t>A </a:t>
            </a:r>
            <a:r>
              <a:rPr lang="en-US" sz="2000" dirty="0" smtClean="0"/>
              <a:t>3</a:t>
            </a:r>
            <a:r>
              <a:rPr lang="hu-HU" sz="2000" dirty="0" smtClean="0"/>
              <a:t>. – </a:t>
            </a:r>
            <a:r>
              <a:rPr lang="en-US" sz="2000" dirty="0" smtClean="0"/>
              <a:t>6</a:t>
            </a:r>
            <a:r>
              <a:rPr lang="hu-HU" sz="2000" dirty="0" smtClean="0"/>
              <a:t>. századi bizánci „egyházatyák” művei</a:t>
            </a:r>
            <a:r>
              <a:rPr lang="ru-RU" sz="2000" dirty="0" smtClean="0"/>
              <a:t>,</a:t>
            </a:r>
            <a:r>
              <a:rPr lang="hu-HU" sz="2000" dirty="0" smtClean="0"/>
              <a:t> szerzetesek és kolostorok életéről</a:t>
            </a:r>
            <a:r>
              <a:rPr lang="en-US" sz="2000" dirty="0" smtClean="0"/>
              <a:t> </a:t>
            </a:r>
            <a:r>
              <a:rPr lang="hu-HU" sz="2000" dirty="0" smtClean="0"/>
              <a:t>szóló elbeszélések gyűjteményei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ru-RU" sz="1800" dirty="0" smtClean="0">
                <a:solidFill>
                  <a:srgbClr val="003399"/>
                </a:solidFill>
              </a:rPr>
              <a:t>Патристика, патерики</a:t>
            </a:r>
            <a:endParaRPr lang="hu-HU" sz="1800" dirty="0" smtClean="0">
              <a:solidFill>
                <a:srgbClr val="003399"/>
              </a:solidFill>
            </a:endParaRPr>
          </a:p>
          <a:p>
            <a:pPr marL="609600" indent="-609600" eaLnBrk="1" hangingPunct="1">
              <a:spcBef>
                <a:spcPct val="0"/>
              </a:spcBef>
              <a:buFontTx/>
              <a:buAutoNum type="arabicPeriod" startAt="2"/>
            </a:pPr>
            <a:r>
              <a:rPr lang="hu-HU" sz="1800" dirty="0">
                <a:solidFill>
                  <a:srgbClr val="003399"/>
                </a:solidFill>
              </a:rPr>
              <a:t> </a:t>
            </a:r>
            <a:r>
              <a:rPr lang="hu-HU" sz="2000" dirty="0" smtClean="0"/>
              <a:t>Apokrifok </a:t>
            </a:r>
            <a:r>
              <a:rPr lang="en-US" sz="2000" dirty="0" smtClean="0"/>
              <a:t>(</a:t>
            </a:r>
            <a:r>
              <a:rPr lang="hu-HU" sz="2000" dirty="0" smtClean="0"/>
              <a:t>legendák,</a:t>
            </a:r>
            <a:r>
              <a:rPr lang="en-US" sz="2000" dirty="0" smtClean="0"/>
              <a:t> </a:t>
            </a:r>
            <a:r>
              <a:rPr lang="hu-HU" sz="2000" dirty="0" smtClean="0"/>
              <a:t>apokaliptikus és eszkatológiai látomások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ru-RU" sz="1800" dirty="0" smtClean="0">
                <a:solidFill>
                  <a:srgbClr val="003399"/>
                </a:solidFill>
              </a:rPr>
              <a:t>Апокрифы, легенды</a:t>
            </a:r>
            <a:r>
              <a:rPr lang="en-US" sz="1800" dirty="0" smtClean="0">
                <a:solidFill>
                  <a:srgbClr val="003399"/>
                </a:solidFill>
              </a:rPr>
              <a:t>,</a:t>
            </a:r>
            <a:br>
              <a:rPr lang="en-US" sz="1800" dirty="0" smtClean="0">
                <a:solidFill>
                  <a:srgbClr val="003399"/>
                </a:solidFill>
              </a:rPr>
            </a:br>
            <a:r>
              <a:rPr lang="en-US" sz="1800" dirty="0" smtClean="0">
                <a:solidFill>
                  <a:srgbClr val="003399"/>
                </a:solidFill>
              </a:rPr>
              <a:t>				</a:t>
            </a:r>
            <a:r>
              <a:rPr lang="ru-RU" sz="1800" dirty="0" smtClean="0">
                <a:solidFill>
                  <a:srgbClr val="003399"/>
                </a:solidFill>
              </a:rPr>
              <a:t>апокалипсические</a:t>
            </a:r>
            <a:r>
              <a:rPr lang="en-US" sz="1800" dirty="0" smtClean="0">
                <a:solidFill>
                  <a:srgbClr val="003399"/>
                </a:solidFill>
              </a:rPr>
              <a:t> </a:t>
            </a:r>
            <a:r>
              <a:rPr lang="ru-RU" sz="1800" dirty="0" smtClean="0">
                <a:solidFill>
                  <a:srgbClr val="003399"/>
                </a:solidFill>
              </a:rPr>
              <a:t>откровения</a:t>
            </a:r>
            <a:r>
              <a:rPr lang="en-US" sz="1800" dirty="0" smtClean="0">
                <a:solidFill>
                  <a:srgbClr val="003399"/>
                </a:solidFill>
              </a:rPr>
              <a:t>, 					</a:t>
            </a:r>
            <a:r>
              <a:rPr lang="ru-RU" sz="1800" dirty="0" smtClean="0">
                <a:solidFill>
                  <a:srgbClr val="003399"/>
                </a:solidFill>
              </a:rPr>
              <a:t>эсхатологические</a:t>
            </a:r>
            <a:r>
              <a:rPr lang="en-US" sz="1800" dirty="0" smtClean="0">
                <a:solidFill>
                  <a:srgbClr val="003399"/>
                </a:solidFill>
              </a:rPr>
              <a:t> </a:t>
            </a:r>
            <a:r>
              <a:rPr lang="ru-RU" sz="1800" dirty="0" smtClean="0">
                <a:solidFill>
                  <a:srgbClr val="003399"/>
                </a:solidFill>
              </a:rPr>
              <a:t>пророчества</a:t>
            </a:r>
            <a:r>
              <a:rPr lang="hu-HU" sz="1800" dirty="0" smtClean="0"/>
              <a:t> </a:t>
            </a:r>
            <a:endParaRPr lang="ru-RU" sz="1800" dirty="0" smtClean="0"/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	</a:t>
            </a:r>
            <a:r>
              <a:rPr lang="hu-HU" sz="1800" dirty="0" smtClean="0"/>
              <a:t>				</a:t>
            </a:r>
            <a:r>
              <a:rPr lang="hu-HU" sz="1800" i="1" dirty="0" smtClean="0"/>
              <a:t>Szűzanya pokoljárása </a:t>
            </a:r>
            <a:br>
              <a:rPr lang="hu-HU" sz="1800" i="1" dirty="0" smtClean="0"/>
            </a:br>
            <a:r>
              <a:rPr lang="hu-HU" sz="1800" i="1" dirty="0" smtClean="0"/>
              <a:t>				</a:t>
            </a:r>
            <a:r>
              <a:rPr lang="ru-RU" sz="1800" i="1" dirty="0" smtClean="0">
                <a:solidFill>
                  <a:srgbClr val="0033CC"/>
                </a:solidFill>
              </a:rPr>
              <a:t>Хождение Богородицы по мукам</a:t>
            </a:r>
            <a:endParaRPr lang="hu-HU" sz="1800" dirty="0" smtClean="0">
              <a:solidFill>
                <a:srgbClr val="0033CC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867400" y="1557338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3635896" y="5589588"/>
            <a:ext cx="53636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hu-HU" sz="1200" i="1" dirty="0" smtClean="0">
                <a:solidFill>
                  <a:srgbClr val="003399"/>
                </a:solidFill>
                <a:latin typeface="+mn-lt"/>
              </a:rPr>
              <a:t>Jézus pokolraszállása. </a:t>
            </a:r>
            <a:r>
              <a:rPr lang="hu-HU" sz="1200" i="1" dirty="0">
                <a:solidFill>
                  <a:srgbClr val="003399"/>
                </a:solidFill>
                <a:latin typeface="+mn-lt"/>
              </a:rPr>
              <a:t>A kijevi Szófia-bazilika freskója.</a:t>
            </a:r>
            <a:br>
              <a:rPr lang="hu-HU" sz="1200" i="1" dirty="0">
                <a:solidFill>
                  <a:srgbClr val="003399"/>
                </a:solidFill>
                <a:latin typeface="+mn-lt"/>
              </a:rPr>
            </a:br>
            <a:r>
              <a:rPr lang="hu-HU" sz="1200" i="1" dirty="0">
                <a:solidFill>
                  <a:srgbClr val="003399"/>
                </a:solidFill>
                <a:latin typeface="+mn-lt"/>
              </a:rPr>
              <a:t>1040-es –  1050-es  évek eleje </a:t>
            </a:r>
            <a:endParaRPr lang="ru-RU" sz="1200" i="1" dirty="0">
              <a:solidFill>
                <a:srgbClr val="003399"/>
              </a:solidFill>
              <a:latin typeface="+mn-lt"/>
            </a:endParaRPr>
          </a:p>
          <a:p>
            <a:pPr algn="r">
              <a:buFontTx/>
              <a:buNone/>
              <a:defRPr/>
            </a:pPr>
            <a:r>
              <a:rPr lang="ru-RU" sz="1200" i="1" dirty="0">
                <a:solidFill>
                  <a:srgbClr val="003399"/>
                </a:solidFill>
                <a:latin typeface="+mn-lt"/>
              </a:rPr>
              <a:t>Сошествие </a:t>
            </a:r>
            <a:r>
              <a:rPr lang="ru-RU" sz="1200" i="1" dirty="0" smtClean="0">
                <a:solidFill>
                  <a:srgbClr val="003399"/>
                </a:solidFill>
                <a:latin typeface="+mn-lt"/>
              </a:rPr>
              <a:t>Иисуса Христа во </a:t>
            </a:r>
            <a:r>
              <a:rPr lang="ru-RU" sz="1200" i="1" dirty="0">
                <a:solidFill>
                  <a:srgbClr val="003399"/>
                </a:solidFill>
                <a:latin typeface="+mn-lt"/>
              </a:rPr>
              <a:t>ад. Фреска Софийского собора в Киеве. </a:t>
            </a:r>
            <a:br>
              <a:rPr lang="ru-RU" sz="1200" i="1" dirty="0">
                <a:solidFill>
                  <a:srgbClr val="003399"/>
                </a:solidFill>
                <a:latin typeface="+mn-lt"/>
              </a:rPr>
            </a:br>
            <a:r>
              <a:rPr lang="ru-RU" sz="1200" i="1" dirty="0">
                <a:solidFill>
                  <a:srgbClr val="003399"/>
                </a:solidFill>
                <a:latin typeface="+mn-lt"/>
              </a:rPr>
              <a:t>1040-е – начало 1050-х гг.</a:t>
            </a:r>
            <a:endParaRPr lang="en-US" sz="1200" i="1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" y="4133886"/>
            <a:ext cx="3617681" cy="272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475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1800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5832475" cy="554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 startAt="4"/>
              <a:defRPr/>
            </a:pPr>
            <a:r>
              <a:rPr lang="hu-HU" sz="2000" dirty="0">
                <a:latin typeface="+mn-lt"/>
              </a:rPr>
              <a:t>Didaktikus gyűjtemények:</a:t>
            </a:r>
            <a:r>
              <a:rPr lang="en-US" sz="2000" dirty="0">
                <a:latin typeface="+mn-lt"/>
              </a:rPr>
              <a:t> </a:t>
            </a:r>
            <a:r>
              <a:rPr lang="hu-HU" sz="2000" dirty="0">
                <a:latin typeface="+mn-lt"/>
              </a:rPr>
              <a:t>bibliai idézetek, antik szerzők és egyházatyák</a:t>
            </a:r>
            <a:r>
              <a:rPr lang="en-US" sz="2000" dirty="0">
                <a:latin typeface="+mn-lt"/>
              </a:rPr>
              <a:t> </a:t>
            </a:r>
            <a:r>
              <a:rPr lang="hu-HU" sz="2000" dirty="0">
                <a:latin typeface="+mn-lt"/>
              </a:rPr>
              <a:t>mondásai</a:t>
            </a:r>
            <a:r>
              <a:rPr lang="el-GR" sz="2000" dirty="0">
                <a:latin typeface="+mn-lt"/>
              </a:rPr>
              <a:t>;</a:t>
            </a:r>
            <a:r>
              <a:rPr lang="hu-HU" sz="2000" dirty="0">
                <a:latin typeface="+mn-lt"/>
              </a:rPr>
              <a:t> poétológiai értekezés</a:t>
            </a:r>
            <a:r>
              <a:rPr lang="ru-RU" sz="2000" dirty="0">
                <a:latin typeface="+mn-lt"/>
              </a:rPr>
              <a:t> </a:t>
            </a:r>
            <a:r>
              <a:rPr lang="hu-HU" sz="2000" dirty="0">
                <a:latin typeface="+mn-lt"/>
              </a:rPr>
              <a:t>stb.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ru-RU" sz="1600" i="1" dirty="0">
                <a:solidFill>
                  <a:srgbClr val="0033CC"/>
                </a:solidFill>
                <a:latin typeface="+mn-lt"/>
              </a:rPr>
              <a:t>Изборник Святослава</a:t>
            </a:r>
            <a:r>
              <a:rPr lang="ru-RU" sz="1600" dirty="0">
                <a:solidFill>
                  <a:srgbClr val="0033CC"/>
                </a:solidFill>
                <a:latin typeface="+mn-lt"/>
              </a:rPr>
              <a:t> (1073</a:t>
            </a:r>
            <a:r>
              <a:rPr lang="ru-RU" sz="1600" dirty="0" smtClean="0">
                <a:solidFill>
                  <a:srgbClr val="0033CC"/>
                </a:solidFill>
                <a:latin typeface="+mn-lt"/>
              </a:rPr>
              <a:t>)</a:t>
            </a:r>
            <a:r>
              <a:rPr lang="en-US" sz="1600" dirty="0" smtClean="0">
                <a:solidFill>
                  <a:srgbClr val="0033CC"/>
                </a:solidFill>
                <a:latin typeface="+mn-lt"/>
              </a:rPr>
              <a:t>: </a:t>
            </a:r>
            <a:r>
              <a:rPr lang="ru-RU" sz="1600" i="1" dirty="0" smtClean="0">
                <a:solidFill>
                  <a:srgbClr val="0033CC"/>
                </a:solidFill>
                <a:latin typeface="+mn-lt"/>
              </a:rPr>
              <a:t>О </a:t>
            </a:r>
            <a:r>
              <a:rPr lang="ru-RU" sz="1600" i="1" dirty="0">
                <a:solidFill>
                  <a:srgbClr val="0033CC"/>
                </a:solidFill>
                <a:latin typeface="+mn-lt"/>
              </a:rPr>
              <a:t>образех , </a:t>
            </a:r>
            <a:r>
              <a:rPr lang="hu-HU" sz="1600" dirty="0">
                <a:solidFill>
                  <a:srgbClr val="0033CC"/>
                </a:solidFill>
                <a:latin typeface="+mn-lt"/>
              </a:rPr>
              <a:t>VI–VII </a:t>
            </a:r>
            <a:r>
              <a:rPr lang="ru-RU" sz="1600" dirty="0" smtClean="0">
                <a:solidFill>
                  <a:srgbClr val="0033CC"/>
                </a:solidFill>
                <a:latin typeface="+mn-lt"/>
              </a:rPr>
              <a:t>век</a:t>
            </a:r>
            <a:endParaRPr lang="hu-HU" sz="1600" dirty="0"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hu-HU" sz="2000" dirty="0">
                <a:latin typeface="+mn-lt"/>
              </a:rPr>
              <a:t>Hagiográfia – </a:t>
            </a:r>
            <a:r>
              <a:rPr lang="hu-HU" sz="2000" dirty="0" smtClean="0">
                <a:latin typeface="+mn-lt"/>
              </a:rPr>
              <a:t>típusai</a:t>
            </a:r>
            <a:r>
              <a:rPr lang="en-US" sz="2000" dirty="0">
                <a:latin typeface="+mn-lt"/>
              </a:rPr>
              <a:t>	                 </a:t>
            </a:r>
            <a:r>
              <a:rPr lang="hu-HU" sz="2000" dirty="0" smtClean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 </a:t>
            </a:r>
            <a:r>
              <a:rPr lang="ru-RU" sz="1800" dirty="0">
                <a:solidFill>
                  <a:srgbClr val="003399"/>
                </a:solidFill>
                <a:latin typeface="+mn-lt"/>
              </a:rPr>
              <a:t>жития</a:t>
            </a:r>
            <a:r>
              <a:rPr lang="hu-HU" sz="1800" dirty="0">
                <a:latin typeface="+mn-lt"/>
              </a:rPr>
              <a:t>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+mn-lt"/>
              </a:rPr>
              <a:t>szentek „életrajzai”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+mn-lt"/>
              </a:rPr>
              <a:t>szentéletű </a:t>
            </a:r>
            <a:r>
              <a:rPr lang="hu-HU" sz="2000" dirty="0">
                <a:latin typeface="+mn-lt"/>
              </a:rPr>
              <a:t>és istenfélő aszkéták élete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		           </a:t>
            </a:r>
            <a:r>
              <a:rPr lang="ru-RU" sz="1800" dirty="0">
                <a:solidFill>
                  <a:srgbClr val="003399"/>
                </a:solidFill>
                <a:latin typeface="+mn-lt"/>
              </a:rPr>
              <a:t>жития подвижников</a:t>
            </a: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hu-HU" sz="1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Alexius, Isten Emberének élete</a:t>
            </a:r>
            <a:r>
              <a:rPr lang="en-US" sz="1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/>
            </a:r>
            <a:br>
              <a:rPr lang="en-US" sz="1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r>
              <a:rPr lang="en-US" sz="1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	     	   </a:t>
            </a:r>
            <a:r>
              <a:rPr lang="ru-RU" sz="1800" i="1" dirty="0">
                <a:solidFill>
                  <a:srgbClr val="003399"/>
                </a:solidFill>
                <a:latin typeface="+mn-lt"/>
              </a:rPr>
              <a:t>Житие </a:t>
            </a:r>
            <a:r>
              <a:rPr lang="ru-RU" sz="1800" i="1" dirty="0" smtClean="0">
                <a:solidFill>
                  <a:srgbClr val="003399"/>
                </a:solidFill>
                <a:latin typeface="+mn-lt"/>
              </a:rPr>
              <a:t>Алексия</a:t>
            </a:r>
            <a:r>
              <a:rPr lang="ru-RU" sz="1800" i="1" dirty="0">
                <a:solidFill>
                  <a:srgbClr val="003399"/>
                </a:solidFill>
                <a:latin typeface="+mn-lt"/>
              </a:rPr>
              <a:t>, Человека божия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</a:rPr>
              <a:t>vértanúk élete	</a:t>
            </a:r>
            <a:r>
              <a:rPr lang="en-US" sz="2000" dirty="0">
                <a:latin typeface="+mn-lt"/>
              </a:rPr>
              <a:t>  	</a:t>
            </a:r>
            <a:r>
              <a:rPr lang="ru-RU" sz="1800" dirty="0">
                <a:solidFill>
                  <a:srgbClr val="003399"/>
                </a:solidFill>
                <a:latin typeface="+mn-lt"/>
              </a:rPr>
              <a:t>житие-мартирий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</a:rPr>
              <a:t>a hagiográfiák poétikája: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hu-HU" sz="2000" dirty="0" smtClean="0"/>
              <a:t> –</a:t>
            </a:r>
            <a:r>
              <a:rPr lang="hu-HU" sz="2000" dirty="0" smtClean="0">
                <a:latin typeface="+mn-lt"/>
              </a:rPr>
              <a:t> kanonikus felépítés,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/>
              <a:t> – </a:t>
            </a:r>
            <a:r>
              <a:rPr lang="hu-HU" sz="2000" dirty="0" smtClean="0">
                <a:latin typeface="+mn-lt"/>
              </a:rPr>
              <a:t>ógörög </a:t>
            </a:r>
            <a:r>
              <a:rPr lang="hu-HU" sz="2000" dirty="0">
                <a:latin typeface="+mn-lt"/>
              </a:rPr>
              <a:t>(kaland-)</a:t>
            </a:r>
            <a:r>
              <a:rPr lang="en-US" sz="2000" dirty="0">
                <a:latin typeface="+mn-lt"/>
              </a:rPr>
              <a:t> </a:t>
            </a:r>
            <a:r>
              <a:rPr lang="hu-HU" sz="2000" dirty="0">
                <a:latin typeface="+mn-lt"/>
              </a:rPr>
              <a:t>regények szüzsé-modellek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hu-HU" sz="2000" dirty="0">
                <a:latin typeface="+mn-lt"/>
              </a:rPr>
              <a:t>és motívumok </a:t>
            </a:r>
            <a:r>
              <a:rPr lang="en-US" sz="2000" dirty="0">
                <a:latin typeface="+mn-lt"/>
              </a:rPr>
              <a:t>(</a:t>
            </a:r>
            <a:r>
              <a:rPr lang="ru-RU" sz="2000" dirty="0">
                <a:solidFill>
                  <a:srgbClr val="003399"/>
                </a:solidFill>
                <a:latin typeface="+mn-lt"/>
              </a:rPr>
              <a:t>сюжетные модели и мотивы</a:t>
            </a:r>
            <a:r>
              <a:rPr lang="en-US" sz="2000" dirty="0">
                <a:solidFill>
                  <a:srgbClr val="003399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003399"/>
                </a:solidFill>
                <a:latin typeface="+mn-lt"/>
              </a:rPr>
            </a:br>
            <a:r>
              <a:rPr lang="ru-RU" sz="2000" dirty="0">
                <a:solidFill>
                  <a:srgbClr val="003399"/>
                </a:solidFill>
                <a:latin typeface="+mn-lt"/>
              </a:rPr>
              <a:t>древнегреческих романов приключений</a:t>
            </a:r>
            <a:r>
              <a:rPr lang="en-US" sz="2000" dirty="0">
                <a:latin typeface="+mn-lt"/>
              </a:rPr>
              <a:t>)</a:t>
            </a:r>
            <a:br>
              <a:rPr lang="en-US" sz="2000" dirty="0">
                <a:latin typeface="+mn-lt"/>
              </a:rPr>
            </a:br>
            <a:r>
              <a:rPr lang="hu-HU" sz="2000" dirty="0" smtClean="0"/>
              <a:t> – </a:t>
            </a:r>
            <a:r>
              <a:rPr lang="hu-HU" sz="2000" dirty="0" smtClean="0">
                <a:latin typeface="+mn-lt"/>
              </a:rPr>
              <a:t>a </a:t>
            </a:r>
            <a:r>
              <a:rPr lang="hu-HU" sz="2000" dirty="0">
                <a:latin typeface="+mn-lt"/>
              </a:rPr>
              <a:t>fantasztikum „hitelessége és valódisága”</a:t>
            </a: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(</a:t>
            </a:r>
            <a:r>
              <a:rPr lang="ru-RU" sz="1800" dirty="0">
                <a:solidFill>
                  <a:srgbClr val="003399"/>
                </a:solidFill>
                <a:latin typeface="+mn-lt"/>
              </a:rPr>
              <a:t>иллюзия достоверности фантастического</a:t>
            </a:r>
            <a:r>
              <a:rPr lang="ru-RU" sz="1800" dirty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pic>
        <p:nvPicPr>
          <p:cNvPr id="4100" name="Picture 4" descr="Aleksej ChelBozhik Usha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15888"/>
            <a:ext cx="2030412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59338" y="5732463"/>
            <a:ext cx="41084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sz="1400" i="1" dirty="0">
                <a:solidFill>
                  <a:srgbClr val="0033CC"/>
                </a:solidFill>
                <a:latin typeface="+mn-lt"/>
              </a:rPr>
              <a:t>Szimon Usakov</a:t>
            </a:r>
            <a:r>
              <a:rPr lang="hu-HU" sz="1400" dirty="0">
                <a:solidFill>
                  <a:srgbClr val="0033CC"/>
                </a:solidFill>
                <a:latin typeface="+mn-lt"/>
              </a:rPr>
              <a:t>,  Szent Alexius – az Isten embere.</a:t>
            </a:r>
            <a:br>
              <a:rPr lang="hu-HU" sz="1400" dirty="0">
                <a:solidFill>
                  <a:srgbClr val="0033CC"/>
                </a:solidFill>
                <a:latin typeface="+mn-lt"/>
              </a:rPr>
            </a:br>
            <a:r>
              <a:rPr lang="hu-HU" sz="1400" dirty="0">
                <a:solidFill>
                  <a:srgbClr val="0033CC"/>
                </a:solidFill>
                <a:latin typeface="+mn-lt"/>
              </a:rPr>
              <a:t>17. sz. második fele, Moszkva</a:t>
            </a:r>
          </a:p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ru-RU" sz="1400" i="1" dirty="0">
                <a:solidFill>
                  <a:srgbClr val="0033CC"/>
                </a:solidFill>
                <a:latin typeface="+mn-lt"/>
              </a:rPr>
              <a:t>Симон Ушаков,</a:t>
            </a:r>
            <a:r>
              <a:rPr lang="en-US" sz="1400" i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33CC"/>
                </a:solidFill>
                <a:latin typeface="+mn-lt"/>
              </a:rPr>
              <a:t>Алексий человек Божий.</a:t>
            </a:r>
            <a:r>
              <a:rPr lang="en-US" sz="1400" dirty="0">
                <a:solidFill>
                  <a:srgbClr val="0033CC"/>
                </a:solidFill>
                <a:latin typeface="+mn-lt"/>
              </a:rPr>
              <a:t/>
            </a:r>
            <a:br>
              <a:rPr lang="en-US" sz="1400" dirty="0">
                <a:solidFill>
                  <a:srgbClr val="0033CC"/>
                </a:solidFill>
                <a:latin typeface="+mn-lt"/>
              </a:rPr>
            </a:br>
            <a:r>
              <a:rPr lang="ru-RU" sz="1400" dirty="0">
                <a:solidFill>
                  <a:srgbClr val="0033CC"/>
                </a:solidFill>
                <a:latin typeface="+mn-lt"/>
              </a:rPr>
              <a:t>Вторая </a:t>
            </a:r>
            <a:r>
              <a:rPr lang="en-US" sz="1400" dirty="0">
                <a:solidFill>
                  <a:srgbClr val="0033CC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33CC"/>
                </a:solidFill>
                <a:latin typeface="+mn-lt"/>
              </a:rPr>
              <a:t>половина </a:t>
            </a:r>
            <a:r>
              <a:rPr lang="hu-HU" sz="1400" dirty="0">
                <a:solidFill>
                  <a:srgbClr val="0033CC"/>
                </a:solidFill>
                <a:latin typeface="+mn-lt"/>
              </a:rPr>
              <a:t>XVII</a:t>
            </a:r>
            <a:r>
              <a:rPr lang="ru-RU" sz="1400" dirty="0">
                <a:solidFill>
                  <a:srgbClr val="0033CC"/>
                </a:solidFill>
                <a:latin typeface="+mn-lt"/>
              </a:rPr>
              <a:t> в</a:t>
            </a:r>
            <a:r>
              <a:rPr lang="hu-HU" sz="1400" dirty="0">
                <a:solidFill>
                  <a:srgbClr val="0033CC"/>
                </a:solidFill>
                <a:latin typeface="+mn-lt"/>
              </a:rPr>
              <a:t>.</a:t>
            </a:r>
            <a:r>
              <a:rPr lang="ru-RU" sz="1400" dirty="0">
                <a:solidFill>
                  <a:srgbClr val="0033CC"/>
                </a:solidFill>
                <a:latin typeface="+mn-lt"/>
              </a:rPr>
              <a:t> Москва</a:t>
            </a:r>
            <a:endParaRPr lang="en-US" sz="1400" dirty="0">
              <a:solidFill>
                <a:srgbClr val="0033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53425" cy="1223963"/>
          </a:xfrm>
        </p:spPr>
        <p:txBody>
          <a:bodyPr/>
          <a:lstStyle/>
          <a:p>
            <a:pPr algn="l">
              <a:defRPr/>
            </a:pPr>
            <a:r>
              <a:rPr lang="hu-HU" sz="2400" b="1" i="1" dirty="0"/>
              <a:t>II. Történelmi, természettudományos és elbeszélő művek</a:t>
            </a:r>
            <a:br>
              <a:rPr lang="hu-HU" sz="2400" b="1" i="1" dirty="0"/>
            </a:br>
            <a:r>
              <a:rPr lang="ru-RU" sz="2400" b="1" i="1" dirty="0" smtClean="0"/>
              <a:t>	</a:t>
            </a:r>
            <a:r>
              <a:rPr lang="ru-RU" sz="2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Исторические</a:t>
            </a: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естественнонаучные и</a:t>
            </a:r>
            <a:br>
              <a:rPr lang="ru-RU" sz="2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повествовательные </a:t>
            </a: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произведения</a:t>
            </a:r>
            <a:r>
              <a:rPr lang="hu-HU" sz="2400" b="1" i="1" dirty="0"/>
              <a:t>  </a:t>
            </a:r>
            <a:endParaRPr lang="en-US" sz="2400" b="1" i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6481763" cy="3024188"/>
          </a:xfrm>
        </p:spPr>
        <p:txBody>
          <a:bodyPr/>
          <a:lstStyle/>
          <a:p>
            <a:pPr marL="268288" indent="-268288" defTabSz="523875">
              <a:spcBef>
                <a:spcPct val="15000"/>
              </a:spcBef>
              <a:spcAft>
                <a:spcPct val="15000"/>
              </a:spcAft>
            </a:pPr>
            <a:r>
              <a:rPr lang="hu-HU" sz="2000" smtClean="0"/>
              <a:t>Krónikák</a:t>
            </a:r>
            <a:r>
              <a:rPr lang="ru-RU" sz="2000" smtClean="0"/>
              <a:t>				</a:t>
            </a:r>
            <a:r>
              <a:rPr lang="ru-RU" sz="1800" smtClean="0">
                <a:solidFill>
                  <a:srgbClr val="003399"/>
                </a:solidFill>
              </a:rPr>
              <a:t>Хронографы</a:t>
            </a:r>
            <a:endParaRPr lang="ru-RU" sz="1800" smtClean="0"/>
          </a:p>
          <a:p>
            <a:pPr marL="268288" indent="-268288" defTabSz="523875">
              <a:spcBef>
                <a:spcPct val="15000"/>
              </a:spcBef>
              <a:spcAft>
                <a:spcPct val="15000"/>
              </a:spcAft>
            </a:pPr>
            <a:r>
              <a:rPr lang="ru-RU" sz="2000" smtClean="0"/>
              <a:t>«</a:t>
            </a:r>
            <a:r>
              <a:rPr lang="hu-HU" sz="2000" smtClean="0"/>
              <a:t>Hatnaposok</a:t>
            </a:r>
            <a:r>
              <a:rPr lang="ru-RU" sz="2000" smtClean="0"/>
              <a:t>»</a:t>
            </a:r>
            <a:r>
              <a:rPr lang="en-US" sz="2000" smtClean="0"/>
              <a:t>		</a:t>
            </a:r>
            <a:r>
              <a:rPr lang="ru-RU" sz="2000" smtClean="0"/>
              <a:t>	</a:t>
            </a:r>
            <a:r>
              <a:rPr lang="ru-RU" sz="1800" smtClean="0">
                <a:solidFill>
                  <a:srgbClr val="003399"/>
                </a:solidFill>
              </a:rPr>
              <a:t>Шестодневы</a:t>
            </a:r>
            <a:endParaRPr lang="ru-RU" sz="1800" smtClean="0"/>
          </a:p>
          <a:p>
            <a:pPr marL="268288" indent="-268288" defTabSz="523875">
              <a:spcBef>
                <a:spcPct val="15000"/>
              </a:spcBef>
              <a:spcAft>
                <a:spcPct val="15000"/>
              </a:spcAft>
            </a:pPr>
            <a:r>
              <a:rPr lang="ru-RU" sz="2000" smtClean="0"/>
              <a:t>«</a:t>
            </a:r>
            <a:r>
              <a:rPr lang="hu-HU" sz="2000" smtClean="0"/>
              <a:t>Fiziológok</a:t>
            </a:r>
            <a:r>
              <a:rPr lang="ru-RU" sz="2000" smtClean="0"/>
              <a:t>»</a:t>
            </a:r>
            <a:r>
              <a:rPr lang="en-US" sz="2000" smtClean="0"/>
              <a:t>	</a:t>
            </a:r>
            <a:r>
              <a:rPr lang="ru-RU" sz="2000" smtClean="0"/>
              <a:t>		</a:t>
            </a:r>
            <a:r>
              <a:rPr lang="ru-RU" sz="1800" smtClean="0">
                <a:solidFill>
                  <a:srgbClr val="003399"/>
                </a:solidFill>
              </a:rPr>
              <a:t>Физиологи</a:t>
            </a:r>
            <a:endParaRPr lang="hu-HU" sz="1800" smtClean="0"/>
          </a:p>
          <a:p>
            <a:pPr marL="268288" indent="-268288" defTabSz="523875">
              <a:spcBef>
                <a:spcPct val="15000"/>
              </a:spcBef>
              <a:spcAft>
                <a:spcPct val="15000"/>
              </a:spcAft>
            </a:pPr>
            <a:r>
              <a:rPr lang="hu-HU" sz="2000" smtClean="0"/>
              <a:t>Keresztény topográfiák</a:t>
            </a:r>
            <a:r>
              <a:rPr lang="ru-RU" sz="2000" smtClean="0"/>
              <a:t>	</a:t>
            </a:r>
            <a:r>
              <a:rPr lang="ru-RU" sz="1800" smtClean="0">
                <a:solidFill>
                  <a:srgbClr val="003399"/>
                </a:solidFill>
              </a:rPr>
              <a:t>Христианские топографии</a:t>
            </a:r>
            <a:endParaRPr lang="ru-RU" sz="1800" smtClean="0"/>
          </a:p>
          <a:p>
            <a:pPr marL="268288" indent="-268288" defTabSz="523875">
              <a:spcBef>
                <a:spcPct val="15000"/>
              </a:spcBef>
              <a:spcAft>
                <a:spcPct val="15000"/>
              </a:spcAft>
            </a:pPr>
            <a:r>
              <a:rPr lang="hu-HU" sz="2000" smtClean="0"/>
              <a:t>Történelmi elbeszélések</a:t>
            </a:r>
            <a:r>
              <a:rPr lang="en-US" sz="2000" smtClean="0"/>
              <a:t>	</a:t>
            </a:r>
            <a:r>
              <a:rPr lang="ru-RU" sz="1800" smtClean="0">
                <a:solidFill>
                  <a:srgbClr val="003399"/>
                </a:solidFill>
              </a:rPr>
              <a:t>Исторические повести</a:t>
            </a:r>
          </a:p>
          <a:p>
            <a:pPr marL="268288" indent="-268288" defTabSz="523875"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ru-RU" sz="2200" smtClean="0">
                <a:solidFill>
                  <a:srgbClr val="003399"/>
                </a:solidFill>
              </a:rPr>
              <a:t> </a:t>
            </a:r>
            <a:r>
              <a:rPr lang="hu-HU" sz="1800" i="1" smtClean="0"/>
              <a:t>Nagy Sándor-regény</a:t>
            </a:r>
            <a:r>
              <a:rPr lang="ru-RU" sz="1800" i="1" smtClean="0"/>
              <a:t>	</a:t>
            </a:r>
            <a:r>
              <a:rPr lang="ru-RU" sz="1800" i="1" smtClean="0">
                <a:solidFill>
                  <a:srgbClr val="003399"/>
                </a:solidFill>
              </a:rPr>
              <a:t>«Александрия»</a:t>
            </a:r>
            <a:endParaRPr lang="hu-HU" sz="1800" i="1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35600" y="2205038"/>
            <a:ext cx="33845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endParaRPr lang="hu-HU">
              <a:solidFill>
                <a:srgbClr val="003399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ru-RU">
              <a:solidFill>
                <a:srgbClr val="003399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hu-HU">
              <a:solidFill>
                <a:srgbClr val="003399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ru-RU">
              <a:solidFill>
                <a:srgbClr val="003399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hu-HU">
              <a:solidFill>
                <a:srgbClr val="003399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ru-RU">
              <a:solidFill>
                <a:srgbClr val="003399"/>
              </a:solidFill>
            </a:endParaRPr>
          </a:p>
        </p:txBody>
      </p:sp>
      <p:pic>
        <p:nvPicPr>
          <p:cNvPr id="5125" name="Picture 5" descr="04 Alexandria_serbskay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76700"/>
            <a:ext cx="35274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5738" y="5876925"/>
            <a:ext cx="2232025" cy="782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hu-HU" sz="1400" dirty="0">
                <a:solidFill>
                  <a:srgbClr val="003399"/>
                </a:solidFill>
                <a:latin typeface="+mn-lt"/>
              </a:rPr>
              <a:t>Szerb Alexandria, 17. sz.</a:t>
            </a:r>
            <a:endParaRPr lang="ru-RU" sz="1400" dirty="0">
              <a:solidFill>
                <a:srgbClr val="003399"/>
              </a:solidFill>
              <a:latin typeface="+mn-lt"/>
            </a:endParaRPr>
          </a:p>
          <a:p>
            <a:pPr>
              <a:buFontTx/>
              <a:buNone/>
              <a:defRPr/>
            </a:pPr>
            <a:r>
              <a:rPr lang="ru-RU" sz="1400" i="1" dirty="0">
                <a:solidFill>
                  <a:srgbClr val="003399"/>
                </a:solidFill>
                <a:latin typeface="+mn-lt"/>
              </a:rPr>
              <a:t>Сербская Александрия, экземпляр XVII века</a:t>
            </a:r>
            <a:endParaRPr lang="en-US" sz="1400" i="1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5127" name="Picture 8" descr="Copy of 06 Shestodne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638" y="1125538"/>
            <a:ext cx="23383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16688" y="5084763"/>
            <a:ext cx="2447925" cy="566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ru-RU" sz="1400" dirty="0">
                <a:solidFill>
                  <a:srgbClr val="003399"/>
                </a:solidFill>
                <a:latin typeface="+mn-lt"/>
              </a:rPr>
              <a:t>«</a:t>
            </a:r>
            <a:r>
              <a:rPr lang="hu-HU" sz="1400" dirty="0">
                <a:solidFill>
                  <a:srgbClr val="003399"/>
                </a:solidFill>
                <a:latin typeface="+mn-lt"/>
              </a:rPr>
              <a:t>Hatnapos</a:t>
            </a:r>
            <a:r>
              <a:rPr lang="ru-RU" sz="1400" dirty="0">
                <a:solidFill>
                  <a:srgbClr val="003399"/>
                </a:solidFill>
                <a:latin typeface="+mn-lt"/>
              </a:rPr>
              <a:t>». </a:t>
            </a:r>
            <a:r>
              <a:rPr lang="hu-HU" sz="1400" dirty="0">
                <a:solidFill>
                  <a:srgbClr val="003399"/>
                </a:solidFill>
                <a:latin typeface="+mn-lt"/>
              </a:rPr>
              <a:t>Moszkva, 1678.</a:t>
            </a:r>
            <a:endParaRPr lang="ru-RU" sz="1400" dirty="0">
              <a:solidFill>
                <a:srgbClr val="003399"/>
              </a:solidFill>
              <a:latin typeface="+mn-lt"/>
            </a:endParaRPr>
          </a:p>
          <a:p>
            <a:pPr>
              <a:buFontTx/>
              <a:buNone/>
              <a:defRPr/>
            </a:pPr>
            <a:r>
              <a:rPr lang="ru-RU" sz="1400" i="1" dirty="0">
                <a:solidFill>
                  <a:srgbClr val="003399"/>
                </a:solidFill>
                <a:latin typeface="+mn-lt"/>
              </a:rPr>
              <a:t>Шестоднев. Москва, 1678.</a:t>
            </a:r>
            <a:endParaRPr lang="en-US" sz="1400" i="1" dirty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marL="719138" lvl="1" indent="-3587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hu-HU" sz="2000" b="1" dirty="0" smtClean="0"/>
              <a:t>Az „irodalmiság” problémája a középkori</a:t>
            </a:r>
            <a:r>
              <a:rPr lang="en-US" sz="2000" b="1" dirty="0" smtClean="0"/>
              <a:t> </a:t>
            </a:r>
            <a:r>
              <a:rPr lang="hu-HU" sz="2000" b="1" dirty="0" smtClean="0"/>
              <a:t>irodalomban.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ru-RU" sz="1800" dirty="0" smtClean="0">
                <a:solidFill>
                  <a:srgbClr val="003399"/>
                </a:solidFill>
              </a:rPr>
              <a:t>«Литературность» в средневековой литературе</a:t>
            </a:r>
            <a:endParaRPr lang="en-US" sz="1800" dirty="0" smtClean="0">
              <a:solidFill>
                <a:srgbClr val="003399"/>
              </a:solidFill>
            </a:endParaRPr>
          </a:p>
          <a:p>
            <a:pPr marL="719138" lvl="1" indent="-3587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hu-HU" sz="2000" b="1" dirty="0" smtClean="0"/>
              <a:t>A népköltészet és a szláv eposz hagyománya</a:t>
            </a:r>
            <a:r>
              <a:rPr lang="ru-RU" sz="2000" b="1" dirty="0" smtClean="0"/>
              <a:t> </a:t>
            </a:r>
            <a:r>
              <a:rPr lang="hu-HU" sz="2000" dirty="0" smtClean="0"/>
              <a:t>(képi világ, topika és motívumok)</a:t>
            </a:r>
            <a:br>
              <a:rPr lang="hu-HU" sz="2000" dirty="0" smtClean="0"/>
            </a:br>
            <a:r>
              <a:rPr lang="ru-RU" sz="1800" dirty="0" smtClean="0">
                <a:solidFill>
                  <a:srgbClr val="003399"/>
                </a:solidFill>
              </a:rPr>
              <a:t>Традиции  устного поэтического творчества и  славянского эпоса (система образов и сюжетных  мотивов)</a:t>
            </a:r>
          </a:p>
          <a:p>
            <a:pPr marL="719138" lvl="1" indent="-3587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hu-HU" sz="2000" b="1" dirty="0" smtClean="0"/>
              <a:t>Az óorosz irodalom eredetiségének problémája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ru-RU" sz="1800" dirty="0" smtClean="0">
                <a:solidFill>
                  <a:srgbClr val="003399"/>
                </a:solidFill>
              </a:rPr>
              <a:t>«оригинальность» древнерусской литературы</a:t>
            </a:r>
            <a:r>
              <a:rPr lang="hu-HU" sz="1800" dirty="0" smtClean="0"/>
              <a:t>:</a:t>
            </a:r>
            <a:endParaRPr lang="hu-HU" sz="1800" dirty="0" smtClean="0">
              <a:solidFill>
                <a:srgbClr val="003399"/>
              </a:solidFill>
            </a:endParaRPr>
          </a:p>
          <a:p>
            <a:pPr marL="719138" lvl="1" indent="-358775">
              <a:spcBef>
                <a:spcPct val="0"/>
              </a:spcBef>
              <a:spcAft>
                <a:spcPts val="400"/>
              </a:spcAft>
            </a:pPr>
            <a:r>
              <a:rPr lang="hu-HU" sz="2000" dirty="0" smtClean="0"/>
              <a:t>11. század folyamán kialakult az óorosz irodalmi nyelv és saját stílusrendszere.</a:t>
            </a:r>
            <a:endParaRPr lang="en-US" sz="2000" dirty="0" smtClean="0"/>
          </a:p>
          <a:p>
            <a:pPr marL="719138" lvl="1" indent="-358775">
              <a:spcBef>
                <a:spcPct val="0"/>
              </a:spcBef>
              <a:spcAft>
                <a:spcPts val="400"/>
              </a:spcAft>
            </a:pPr>
            <a:r>
              <a:rPr lang="hu-HU" sz="2000" dirty="0" smtClean="0"/>
              <a:t>13. század elejére a középkori irodalom majdnem minden műfajának megvoltak az óorosz szerzők tollából keletkezett művei, amelyek mintául szolgáltak és befolyásolták az adott műfaj orosz fejlődését.</a:t>
            </a:r>
            <a:endParaRPr lang="en-US" sz="2000" dirty="0" smtClean="0"/>
          </a:p>
          <a:p>
            <a:pPr marL="719138" lvl="1" indent="-358775">
              <a:spcBef>
                <a:spcPct val="0"/>
              </a:spcBef>
              <a:spcAft>
                <a:spcPts val="400"/>
              </a:spcAft>
            </a:pPr>
            <a:r>
              <a:rPr lang="hu-HU" sz="2000" dirty="0" smtClean="0"/>
              <a:t>Létrejöttek olyan művek, amelyek feszítették a műfajrendszer határait.</a:t>
            </a:r>
          </a:p>
          <a:p>
            <a:pPr marL="719138" lvl="1" indent="-358775">
              <a:spcBef>
                <a:spcPct val="0"/>
              </a:spcBef>
              <a:spcAft>
                <a:spcPts val="400"/>
              </a:spcAft>
            </a:pPr>
            <a:r>
              <a:rPr lang="hu-HU" sz="2000" dirty="0" smtClean="0"/>
              <a:t>Létrejött több kulturális központ.</a:t>
            </a:r>
            <a:endParaRPr lang="en-US" sz="2000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7163" cy="2016125"/>
          </a:xfrm>
        </p:spPr>
        <p:txBody>
          <a:bodyPr/>
          <a:lstStyle/>
          <a:p>
            <a:r>
              <a:rPr lang="hu-HU" b="1" dirty="0" smtClean="0"/>
              <a:t>Az óorosz irodalom műfajai</a:t>
            </a:r>
            <a:r>
              <a:rPr lang="en-US" b="1" dirty="0" smtClean="0"/>
              <a:t> I.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ru-RU" b="1" dirty="0" smtClean="0">
                <a:solidFill>
                  <a:srgbClr val="003399"/>
                </a:solidFill>
              </a:rPr>
              <a:t>Жанры древнерусской литературы</a:t>
            </a:r>
            <a:r>
              <a:rPr lang="en-US" b="1" dirty="0" smtClean="0">
                <a:solidFill>
                  <a:srgbClr val="003399"/>
                </a:solidFill>
              </a:rPr>
              <a:t> I.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130"/>
            <a:ext cx="8229600" cy="895598"/>
          </a:xfrm>
        </p:spPr>
        <p:txBody>
          <a:bodyPr>
            <a:noAutofit/>
          </a:bodyPr>
          <a:lstStyle/>
          <a:p>
            <a:r>
              <a:rPr lang="hu-HU" sz="3600" dirty="0"/>
              <a:t>I.  Az óorosz irodalom „történetisége”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Историзм русской средневековой литературы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" y="1135352"/>
            <a:ext cx="6275041" cy="3717636"/>
          </a:xfrm>
        </p:spPr>
        <p:txBody>
          <a:bodyPr>
            <a:normAutofit/>
          </a:bodyPr>
          <a:lstStyle/>
          <a:p>
            <a:pPr marL="533400" indent="-533400">
              <a:spcAft>
                <a:spcPts val="600"/>
              </a:spcAft>
              <a:buFontTx/>
              <a:buNone/>
              <a:defRPr/>
            </a:pPr>
            <a:r>
              <a:rPr lang="hu-HU" sz="2400" b="1" dirty="0"/>
              <a:t>Krónikaírás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3399"/>
                </a:solidFill>
              </a:rPr>
              <a:t>(</a:t>
            </a:r>
            <a:r>
              <a:rPr lang="ru-RU" sz="2400" dirty="0">
                <a:solidFill>
                  <a:srgbClr val="003399"/>
                </a:solidFill>
              </a:rPr>
              <a:t>летописание, летопись</a:t>
            </a:r>
            <a:r>
              <a:rPr lang="en-US" sz="2400" dirty="0">
                <a:solidFill>
                  <a:srgbClr val="003399"/>
                </a:solidFill>
              </a:rPr>
              <a:t>)</a:t>
            </a:r>
            <a:endParaRPr lang="hu-HU" sz="2400" i="1" dirty="0">
              <a:solidFill>
                <a:srgbClr val="003399"/>
              </a:solidFill>
            </a:endParaRPr>
          </a:p>
          <a:p>
            <a:pPr marL="533400" indent="-533400">
              <a:buFontTx/>
              <a:buNone/>
              <a:defRPr/>
            </a:pPr>
            <a:r>
              <a:rPr lang="hu-HU" sz="2000" i="1" dirty="0"/>
              <a:t>Őskrónika </a:t>
            </a:r>
            <a:r>
              <a:rPr lang="ru-RU" sz="2000" i="1" dirty="0"/>
              <a:t>(1113) = </a:t>
            </a:r>
            <a:r>
              <a:rPr lang="ru-RU" sz="2000" i="1" dirty="0">
                <a:solidFill>
                  <a:srgbClr val="003399"/>
                </a:solidFill>
              </a:rPr>
              <a:t>Повесть временных лет</a:t>
            </a:r>
            <a:endParaRPr lang="hu-HU" sz="2000" i="1" dirty="0"/>
          </a:p>
          <a:p>
            <a:pPr marL="533400" indent="-533400">
              <a:buFontTx/>
              <a:buNone/>
              <a:defRPr/>
            </a:pPr>
            <a:r>
              <a:rPr lang="hu-HU" sz="2000" dirty="0"/>
              <a:t>Az orosz államiság varég (normán) eredetének</a:t>
            </a:r>
            <a:r>
              <a:rPr lang="ru-RU" sz="2000" dirty="0"/>
              <a:t> </a:t>
            </a:r>
            <a:r>
              <a:rPr lang="hu-HU" sz="2000" dirty="0"/>
              <a:t>eszméje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= </a:t>
            </a:r>
            <a:r>
              <a:rPr lang="ru-RU" sz="2000" dirty="0">
                <a:solidFill>
                  <a:srgbClr val="003399"/>
                </a:solidFill>
              </a:rPr>
              <a:t>легенда о «призвании варягов»</a:t>
            </a:r>
          </a:p>
          <a:p>
            <a:pPr marL="533400" indent="-533400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hu-HU" sz="2000" dirty="0"/>
              <a:t>A krónika műfajának jellegzetessége:</a:t>
            </a:r>
          </a:p>
          <a:p>
            <a:pPr marL="360000" lvl="1" indent="-3600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2000" dirty="0"/>
              <a:t>Évenkénti bejegyzések</a:t>
            </a:r>
          </a:p>
          <a:p>
            <a:pPr marL="360000" lvl="1" indent="-360000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2000" dirty="0"/>
              <a:t>Évkönyvi elbeszélések és stílusuk:</a:t>
            </a:r>
          </a:p>
          <a:p>
            <a:pPr marL="540000" lvl="1" indent="-18000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hu-HU" sz="2000" dirty="0"/>
              <a:t>A krónikás korának eseményeiről –</a:t>
            </a:r>
            <a:br>
              <a:rPr lang="hu-HU" sz="2000" dirty="0"/>
            </a:br>
            <a:r>
              <a:rPr lang="hu-HU" sz="2000" dirty="0"/>
              <a:t>a történelmi monumentalizmus stílusa</a:t>
            </a:r>
          </a:p>
          <a:p>
            <a:pPr marL="540000" lvl="1" indent="-18000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hu-HU" sz="2000" dirty="0"/>
              <a:t> A szájhagyományból merített epikus legendák</a:t>
            </a:r>
            <a:br>
              <a:rPr lang="hu-HU" sz="2000" dirty="0"/>
            </a:br>
            <a:r>
              <a:rPr lang="hu-HU" sz="2000" dirty="0"/>
              <a:t>– az epikus </a:t>
            </a:r>
            <a:r>
              <a:rPr lang="hu-HU" sz="2000" dirty="0" smtClean="0"/>
              <a:t>stílus</a:t>
            </a:r>
            <a:endParaRPr lang="en-US" sz="2000" dirty="0"/>
          </a:p>
        </p:txBody>
      </p:sp>
      <p:pic>
        <p:nvPicPr>
          <p:cNvPr id="6" name="Picture 11" descr="kushner_pov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980728"/>
            <a:ext cx="2699792" cy="414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3" y="5124392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33CC"/>
                </a:solidFill>
                <a:latin typeface="+mn-lt"/>
              </a:rPr>
              <a:t>971. év: Svjatoszláv herceg</a:t>
            </a:r>
            <a:br>
              <a:rPr lang="hu-HU" sz="1400" dirty="0">
                <a:solidFill>
                  <a:srgbClr val="0033CC"/>
                </a:solidFill>
                <a:latin typeface="+mn-lt"/>
              </a:rPr>
            </a:br>
            <a:r>
              <a:rPr lang="hu-HU" sz="1400" dirty="0">
                <a:solidFill>
                  <a:srgbClr val="0033CC"/>
                </a:solidFill>
                <a:latin typeface="+mn-lt"/>
              </a:rPr>
              <a:t>Konstantinápoly elleni </a:t>
            </a:r>
            <a:r>
              <a:rPr lang="hu-HU" sz="1400" dirty="0" smtClean="0">
                <a:solidFill>
                  <a:srgbClr val="0033CC"/>
                </a:solidFill>
                <a:latin typeface="+mn-lt"/>
              </a:rPr>
              <a:t>hadjárata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5661248"/>
            <a:ext cx="273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33CC"/>
                </a:solidFill>
                <a:latin typeface="+mn-lt"/>
              </a:rPr>
              <a:t>945</a:t>
            </a:r>
            <a:r>
              <a:rPr lang="hu-HU" sz="1400" dirty="0">
                <a:solidFill>
                  <a:srgbClr val="0033CC"/>
                </a:solidFill>
                <a:latin typeface="+mn-lt"/>
              </a:rPr>
              <a:t>. év: Olga második bosszúja</a:t>
            </a:r>
            <a:r>
              <a:rPr lang="hu-HU" sz="1400" dirty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364" y="6162657"/>
            <a:ext cx="3635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smtClean="0">
                <a:solidFill>
                  <a:srgbClr val="0033CC"/>
                </a:solidFill>
                <a:latin typeface="+mn-lt"/>
              </a:rPr>
              <a:t>Radzivil-krónika</a:t>
            </a:r>
            <a:r>
              <a:rPr lang="hu-HU" sz="2000" i="1" dirty="0">
                <a:solidFill>
                  <a:srgbClr val="0033CC"/>
                </a:solidFill>
                <a:latin typeface="+mn-lt"/>
              </a:rPr>
              <a:t>, XV. sz.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4427" r="2501" b="4895"/>
          <a:stretch/>
        </p:blipFill>
        <p:spPr>
          <a:xfrm>
            <a:off x="25243" y="4735016"/>
            <a:ext cx="410445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5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5255008" cy="62959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hu-HU" sz="3800" b="1" dirty="0"/>
              <a:t>Az </a:t>
            </a:r>
            <a:r>
              <a:rPr lang="hu-HU" sz="3800" b="1" i="1" dirty="0"/>
              <a:t>Őskrónika</a:t>
            </a:r>
            <a:r>
              <a:rPr lang="ru-RU" sz="3800" b="1" dirty="0"/>
              <a:t/>
            </a:r>
            <a:br>
              <a:rPr lang="ru-RU" sz="3800" b="1" dirty="0"/>
            </a:br>
            <a:r>
              <a:rPr lang="hu-HU" sz="3800" b="1" dirty="0" smtClean="0"/>
              <a:t>hagiográfiai </a:t>
            </a:r>
            <a:r>
              <a:rPr lang="hu-HU" sz="3800" b="1" dirty="0"/>
              <a:t>elemei</a:t>
            </a:r>
            <a:r>
              <a:rPr lang="hu-HU" sz="3800" b="1" dirty="0" smtClean="0"/>
              <a:t>:</a:t>
            </a:r>
            <a:endParaRPr lang="hu-HU" sz="3800" b="1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32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hu-HU" sz="3200" dirty="0" smtClean="0"/>
              <a:t>A </a:t>
            </a:r>
            <a:r>
              <a:rPr lang="hu-HU" sz="3200" dirty="0"/>
              <a:t>Kievi-Pecsori kolostor alapításáról (1051) és szent életű szerzeteseinek élete (1074)</a:t>
            </a:r>
            <a:br>
              <a:rPr lang="hu-HU" sz="3200" dirty="0"/>
            </a:br>
            <a:r>
              <a:rPr lang="en-US" sz="3200" dirty="0" smtClean="0"/>
              <a:t>                        </a:t>
            </a:r>
            <a:r>
              <a:rPr lang="ru-RU" sz="3200" i="1" dirty="0" smtClean="0">
                <a:solidFill>
                  <a:srgbClr val="003399"/>
                </a:solidFill>
              </a:rPr>
              <a:t>Киево-Печерский </a:t>
            </a:r>
            <a:r>
              <a:rPr lang="ru-RU" sz="3200" i="1" dirty="0">
                <a:solidFill>
                  <a:srgbClr val="003399"/>
                </a:solidFill>
              </a:rPr>
              <a:t>патерик</a:t>
            </a:r>
            <a:endParaRPr lang="hu-HU" sz="3200" i="1" dirty="0">
              <a:solidFill>
                <a:srgbClr val="003399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hu-HU" sz="3200" i="1" dirty="0"/>
              <a:t>Elbeszélés Borisz és Gleb kínjairól</a:t>
            </a:r>
            <a:endParaRPr lang="ru-RU" sz="3200" i="1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3200" i="1" dirty="0" smtClean="0">
                <a:solidFill>
                  <a:srgbClr val="003399"/>
                </a:solidFill>
              </a:rPr>
              <a:t>                       </a:t>
            </a:r>
            <a:r>
              <a:rPr lang="ru-RU" sz="3200" i="1" dirty="0" smtClean="0">
                <a:solidFill>
                  <a:srgbClr val="003399"/>
                </a:solidFill>
              </a:rPr>
              <a:t>Сказание о </a:t>
            </a:r>
            <a:r>
              <a:rPr lang="ru-RU" sz="3200" i="1" dirty="0">
                <a:solidFill>
                  <a:srgbClr val="003399"/>
                </a:solidFill>
              </a:rPr>
              <a:t>святых </a:t>
            </a:r>
            <a:r>
              <a:rPr lang="ru-RU" sz="3200" i="1" dirty="0" smtClean="0">
                <a:solidFill>
                  <a:srgbClr val="003399"/>
                </a:solidFill>
              </a:rPr>
              <a:t>князях</a:t>
            </a:r>
            <a:r>
              <a:rPr lang="en-US" sz="3200" i="1" dirty="0" smtClean="0">
                <a:solidFill>
                  <a:srgbClr val="003399"/>
                </a:solidFill>
              </a:rPr>
              <a:t/>
            </a:r>
            <a:br>
              <a:rPr lang="en-US" sz="3200" i="1" dirty="0" smtClean="0">
                <a:solidFill>
                  <a:srgbClr val="003399"/>
                </a:solidFill>
              </a:rPr>
            </a:br>
            <a:r>
              <a:rPr lang="en-US" sz="3200" i="1" dirty="0" smtClean="0">
                <a:solidFill>
                  <a:srgbClr val="003399"/>
                </a:solidFill>
              </a:rPr>
              <a:t>                       </a:t>
            </a:r>
            <a:r>
              <a:rPr lang="ru-RU" sz="3200" i="1" dirty="0" smtClean="0">
                <a:solidFill>
                  <a:srgbClr val="003399"/>
                </a:solidFill>
              </a:rPr>
              <a:t>Борисе </a:t>
            </a:r>
            <a:r>
              <a:rPr lang="ru-RU" sz="3200" i="1" dirty="0">
                <a:solidFill>
                  <a:srgbClr val="003399"/>
                </a:solidFill>
              </a:rPr>
              <a:t>и Глебе</a:t>
            </a:r>
          </a:p>
          <a:p>
            <a:pPr indent="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3200" dirty="0"/>
              <a:t>Az első orosz szent vértanúk kanonizációja</a:t>
            </a:r>
          </a:p>
          <a:p>
            <a:pPr indent="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3200" dirty="0"/>
              <a:t>Az orosz államiság </a:t>
            </a:r>
            <a:r>
              <a:rPr lang="hu-HU" sz="3200" dirty="0" smtClean="0"/>
              <a:t>eszméje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</a:t>
            </a:r>
            <a:r>
              <a:rPr lang="hu-HU" sz="3200" dirty="0" smtClean="0"/>
              <a:t>az </a:t>
            </a:r>
            <a:r>
              <a:rPr lang="hu-HU" sz="3200" dirty="0"/>
              <a:t>orosz hercegek „testvériségéről”</a:t>
            </a:r>
          </a:p>
          <a:p>
            <a:pPr indent="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3200" dirty="0"/>
              <a:t>A hagiográfia elvontsága </a:t>
            </a:r>
            <a:r>
              <a:rPr lang="hu-HU" sz="3200" dirty="0" smtClean="0"/>
              <a:t>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</a:t>
            </a:r>
            <a:r>
              <a:rPr lang="hu-HU" sz="3200" i="1" dirty="0" smtClean="0"/>
              <a:t>Az </a:t>
            </a:r>
            <a:r>
              <a:rPr lang="hu-HU" sz="3200" i="1" dirty="0"/>
              <a:t>elbeszélés</a:t>
            </a:r>
            <a:r>
              <a:rPr lang="hu-HU" sz="3200" dirty="0"/>
              <a:t> </a:t>
            </a:r>
            <a:r>
              <a:rPr lang="hu-HU" sz="3200" dirty="0" smtClean="0"/>
              <a:t>tényszerűsége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</a:t>
            </a:r>
            <a:r>
              <a:rPr lang="hu-HU" sz="3200" dirty="0" smtClean="0"/>
              <a:t>és </a:t>
            </a:r>
            <a:r>
              <a:rPr lang="hu-HU" sz="3200" dirty="0"/>
              <a:t>történetisége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Picture 7" descr="Boris i Gl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6528" y="332656"/>
            <a:ext cx="34788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2160" y="5623718"/>
            <a:ext cx="2685232" cy="100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hu-HU" sz="1400" dirty="0">
                <a:solidFill>
                  <a:srgbClr val="000000"/>
                </a:solidFill>
                <a:latin typeface="Georgia" pitchFamily="18" charset="0"/>
              </a:rPr>
              <a:t>XV. századi hagiográfiai ikon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sz="1400" dirty="0">
                <a:solidFill>
                  <a:srgbClr val="003399"/>
                </a:solidFill>
                <a:latin typeface="Georgia" pitchFamily="18" charset="0"/>
              </a:rPr>
              <a:t>житийная икона</a:t>
            </a:r>
            <a:endParaRPr lang="en-US" sz="1400" dirty="0">
              <a:solidFill>
                <a:srgbClr val="003399"/>
              </a:solidFill>
              <a:latin typeface="Georg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3891-1628-4F50-AB43-9CBA9D210B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50063"/>
            <a:ext cx="4268701" cy="64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48" y="153000"/>
            <a:ext cx="4450542" cy="6480000"/>
          </a:xfrm>
          <a:prstGeom prst="rect">
            <a:avLst/>
          </a:prstGeom>
        </p:spPr>
      </p:pic>
      <p:sp>
        <p:nvSpPr>
          <p:cNvPr id="4" name="4-Point Star 3"/>
          <p:cNvSpPr/>
          <p:nvPr/>
        </p:nvSpPr>
        <p:spPr>
          <a:xfrm>
            <a:off x="3203848" y="3429000"/>
            <a:ext cx="72008" cy="11094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Denise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304</Words>
  <Application>Microsoft Office PowerPoint</Application>
  <PresentationFormat>On-screen Show (4:3)</PresentationFormat>
  <Paragraphs>168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Cambria</vt:lpstr>
      <vt:lpstr>Georgia</vt:lpstr>
      <vt:lpstr>Times New Roman</vt:lpstr>
      <vt:lpstr>Wingdings</vt:lpstr>
      <vt:lpstr>Wingdings 2</vt:lpstr>
      <vt:lpstr>Human</vt:lpstr>
      <vt:lpstr>1_Default Design</vt:lpstr>
      <vt:lpstr>Default Design</vt:lpstr>
      <vt:lpstr>2_Default Design</vt:lpstr>
      <vt:lpstr>A tradicionalista (normatív) szemlélet korszaka az orosz irodalomban 1.</vt:lpstr>
      <vt:lpstr>A közös egyházi szláv irodalom műfajai</vt:lpstr>
      <vt:lpstr>PowerPoint Presentation</vt:lpstr>
      <vt:lpstr>II. Történelmi, természettudományos és elbeszélő művek  Исторические, естественнонаучные и  повествовательные произведения  </vt:lpstr>
      <vt:lpstr>PowerPoint Presentation</vt:lpstr>
      <vt:lpstr>Az óorosz irodalom műfajai I. Жанры древнерусской литературы I.</vt:lpstr>
      <vt:lpstr>I.  Az óorosz irodalom „történetisége” Историзм русской средневековой литературы</vt:lpstr>
      <vt:lpstr>PowerPoint Presentation</vt:lpstr>
      <vt:lpstr>PowerPoint Presentation</vt:lpstr>
      <vt:lpstr>Az irodalmi hagyományok kereteit feszítő műfajok és művek Нетрадиционные жанры и произведения </vt:lpstr>
      <vt:lpstr>Ének Igor hadáról (Igor-ének) – 12. sz. vége    Слово о полку Игореве</vt:lpstr>
      <vt:lpstr>PowerPoint Presentation</vt:lpstr>
      <vt:lpstr>Képek forrásai Источники иллюстраций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Literature 1.</dc:title>
  <dc:creator>Szokolov Denise</dc:creator>
  <cp:lastModifiedBy>Denise Szokolov</cp:lastModifiedBy>
  <cp:revision>200</cp:revision>
  <dcterms:created xsi:type="dcterms:W3CDTF">2007-07-03T09:09:34Z</dcterms:created>
  <dcterms:modified xsi:type="dcterms:W3CDTF">2019-09-15T11:18:04Z</dcterms:modified>
  <cp:category>Lecture Presentation</cp:category>
</cp:coreProperties>
</file>